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1" r:id="rId3"/>
  </p:sldMasterIdLst>
  <p:notesMasterIdLst>
    <p:notesMasterId r:id="rId5"/>
  </p:notesMasterIdLst>
  <p:handoutMasterIdLst>
    <p:handoutMasterId r:id="rId52"/>
  </p:handoutMasterIdLst>
  <p:sldIdLst>
    <p:sldId id="421" r:id="rId4"/>
    <p:sldId id="426" r:id="rId6"/>
    <p:sldId id="494" r:id="rId7"/>
    <p:sldId id="495" r:id="rId8"/>
    <p:sldId id="489" r:id="rId9"/>
    <p:sldId id="490" r:id="rId10"/>
    <p:sldId id="491" r:id="rId11"/>
    <p:sldId id="492" r:id="rId12"/>
    <p:sldId id="493" r:id="rId13"/>
    <p:sldId id="496" r:id="rId14"/>
    <p:sldId id="497" r:id="rId15"/>
    <p:sldId id="498" r:id="rId16"/>
    <p:sldId id="499" r:id="rId17"/>
    <p:sldId id="500" r:id="rId18"/>
    <p:sldId id="501" r:id="rId19"/>
    <p:sldId id="504" r:id="rId20"/>
    <p:sldId id="505" r:id="rId21"/>
    <p:sldId id="506" r:id="rId22"/>
    <p:sldId id="507" r:id="rId23"/>
    <p:sldId id="469" r:id="rId24"/>
    <p:sldId id="483" r:id="rId25"/>
    <p:sldId id="433" r:id="rId26"/>
    <p:sldId id="487" r:id="rId27"/>
    <p:sldId id="467" r:id="rId28"/>
    <p:sldId id="480" r:id="rId29"/>
    <p:sldId id="463" r:id="rId30"/>
    <p:sldId id="502" r:id="rId31"/>
    <p:sldId id="503" r:id="rId32"/>
    <p:sldId id="508" r:id="rId33"/>
    <p:sldId id="509" r:id="rId34"/>
    <p:sldId id="510" r:id="rId35"/>
    <p:sldId id="511" r:id="rId36"/>
    <p:sldId id="512" r:id="rId37"/>
    <p:sldId id="513" r:id="rId38"/>
    <p:sldId id="514" r:id="rId39"/>
    <p:sldId id="515" r:id="rId40"/>
    <p:sldId id="516" r:id="rId41"/>
    <p:sldId id="517" r:id="rId42"/>
    <p:sldId id="518" r:id="rId43"/>
    <p:sldId id="519" r:id="rId44"/>
    <p:sldId id="520" r:id="rId45"/>
    <p:sldId id="521" r:id="rId46"/>
    <p:sldId id="522" r:id="rId47"/>
    <p:sldId id="523" r:id="rId48"/>
    <p:sldId id="524" r:id="rId49"/>
    <p:sldId id="525" r:id="rId50"/>
    <p:sldId id="460" r:id="rId51"/>
  </p:sldIdLst>
  <p:sldSz cx="12192000" cy="6858000"/>
  <p:notesSz cx="6858000" cy="9144000"/>
  <p:embeddedFontLst>
    <p:embeddedFont>
      <p:font typeface="Calibri" panose="020F0502020204030204"/>
      <p:regular r:id="rId56"/>
      <p:bold r:id="rId57"/>
      <p:italic r:id="rId58"/>
      <p:boldItalic r:id="rId59"/>
    </p:embeddedFont>
    <p:embeddedFont>
      <p:font typeface="Calibri" panose="020F0502020204030204" pitchFamily="34" charset="0"/>
      <p:regular r:id="rId60"/>
      <p:bold r:id="rId61"/>
      <p:italic r:id="rId62"/>
      <p:boldItalic r:id="rId63"/>
    </p:embeddedFont>
    <p:embeddedFont>
      <p:font typeface="Verdana" panose="020B0604030504040204" pitchFamily="34" charset="0"/>
      <p:regular r:id="rId64"/>
      <p:bold r:id="rId65"/>
      <p:italic r:id="rId66"/>
      <p:boldItalic r:id="rId67"/>
    </p:embeddedFont>
    <p:embeddedFont>
      <p:font typeface="Nunito Sans" panose="00000500000000000000" pitchFamily="2" charset="0"/>
      <p:regular r:id="rId68"/>
      <p:bold r:id="rId69"/>
      <p:italic r:id="rId70"/>
      <p:boldItalic r:id="rId7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98" userDrawn="1">
          <p15:clr>
            <a:srgbClr val="A4A3A4"/>
          </p15:clr>
        </p15:guide>
        <p15:guide id="2" pos="600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3C1F"/>
    <a:srgbClr val="000000"/>
    <a:srgbClr val="D94333"/>
    <a:srgbClr val="CB5541"/>
    <a:srgbClr val="D56837"/>
    <a:srgbClr val="F05136"/>
    <a:srgbClr val="E5E5E5"/>
    <a:srgbClr val="525252"/>
    <a:srgbClr val="1A1A1A"/>
    <a:srgbClr val="4A4A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94" autoAdjust="0"/>
    <p:restoredTop sz="80182" autoAdjust="0"/>
  </p:normalViewPr>
  <p:slideViewPr>
    <p:cSldViewPr showGuides="1">
      <p:cViewPr varScale="1">
        <p:scale>
          <a:sx n="59" d="100"/>
          <a:sy n="59" d="100"/>
        </p:scale>
        <p:origin x="960" y="66"/>
      </p:cViewPr>
      <p:guideLst>
        <p:guide orient="horz" pos="698"/>
        <p:guide pos="6000"/>
      </p:guideLst>
    </p:cSldViewPr>
  </p:slid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1" Type="http://schemas.openxmlformats.org/officeDocument/2006/relationships/font" Target="fonts/font16.fntdata"/><Relationship Id="rId70" Type="http://schemas.openxmlformats.org/officeDocument/2006/relationships/font" Target="fonts/font15.fntdata"/><Relationship Id="rId7" Type="http://schemas.openxmlformats.org/officeDocument/2006/relationships/slide" Target="slides/slide3.xml"/><Relationship Id="rId69" Type="http://schemas.openxmlformats.org/officeDocument/2006/relationships/font" Target="fonts/font14.fntdata"/><Relationship Id="rId68" Type="http://schemas.openxmlformats.org/officeDocument/2006/relationships/font" Target="fonts/font13.fntdata"/><Relationship Id="rId67" Type="http://schemas.openxmlformats.org/officeDocument/2006/relationships/font" Target="fonts/font12.fntdata"/><Relationship Id="rId66" Type="http://schemas.openxmlformats.org/officeDocument/2006/relationships/font" Target="fonts/font11.fntdata"/><Relationship Id="rId65" Type="http://schemas.openxmlformats.org/officeDocument/2006/relationships/font" Target="fonts/font10.fntdata"/><Relationship Id="rId64" Type="http://schemas.openxmlformats.org/officeDocument/2006/relationships/font" Target="fonts/font9.fntdata"/><Relationship Id="rId63" Type="http://schemas.openxmlformats.org/officeDocument/2006/relationships/font" Target="fonts/font8.fntdata"/><Relationship Id="rId62" Type="http://schemas.openxmlformats.org/officeDocument/2006/relationships/font" Target="fonts/font7.fntdata"/><Relationship Id="rId61" Type="http://schemas.openxmlformats.org/officeDocument/2006/relationships/font" Target="fonts/font6.fntdata"/><Relationship Id="rId60" Type="http://schemas.openxmlformats.org/officeDocument/2006/relationships/font" Target="fonts/font5.fntdata"/><Relationship Id="rId6" Type="http://schemas.openxmlformats.org/officeDocument/2006/relationships/slide" Target="slides/slide2.xml"/><Relationship Id="rId59" Type="http://schemas.openxmlformats.org/officeDocument/2006/relationships/font" Target="fonts/font4.fntdata"/><Relationship Id="rId58" Type="http://schemas.openxmlformats.org/officeDocument/2006/relationships/font" Target="fonts/font3.fntdata"/><Relationship Id="rId57" Type="http://schemas.openxmlformats.org/officeDocument/2006/relationships/font" Target="fonts/font2.fntdata"/><Relationship Id="rId56" Type="http://schemas.openxmlformats.org/officeDocument/2006/relationships/font" Target="fonts/font1.fntdata"/><Relationship Id="rId55" Type="http://schemas.openxmlformats.org/officeDocument/2006/relationships/tableStyles" Target="tableStyles.xml"/><Relationship Id="rId54" Type="http://schemas.openxmlformats.org/officeDocument/2006/relationships/viewProps" Target="viewProps.xml"/><Relationship Id="rId53" Type="http://schemas.openxmlformats.org/officeDocument/2006/relationships/presProps" Target="presProps.xml"/><Relationship Id="rId52" Type="http://schemas.openxmlformats.org/officeDocument/2006/relationships/handoutMaster" Target="handoutMasters/handoutMaster1.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99A3E1-D0AF-40CA-9CA4-BE00645EFE64}" type="datetimeFigureOut">
              <a:rPr lang="en-US" smtClean="0"/>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AB6876-1BF1-4B88-890A-0B4E46201506}"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t>1</a:t>
            </a:r>
            <a:r>
              <a:rPr lang="en-US" b="1" baseline="30000"/>
              <a:t>st</a:t>
            </a:r>
            <a:r>
              <a:rPr lang="en-US" b="1"/>
              <a:t> slide (Mandatory)</a:t>
            </a:r>
            <a:endParaRPr lang="en-US" b="1"/>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AAB6876-1BF1-4B88-890A-0B4E46201506}" type="slidenum">
              <a:rPr lang="en-US" smtClean="0"/>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smtClean="0">
                <a:solidFill>
                  <a:schemeClr val="tx1"/>
                </a:solidFill>
                <a:effectLst/>
                <a:latin typeface="+mn-lt"/>
                <a:ea typeface="+mn-ea"/>
                <a:cs typeface="+mn-cs"/>
              </a:rPr>
              <a:t>1)  Ans(E)</a:t>
            </a:r>
            <a:endParaRPr lang="en-IN" sz="1200" b="0" i="0" kern="1200" dirty="0" smtClean="0">
              <a:solidFill>
                <a:schemeClr val="tx1"/>
              </a:solidFill>
              <a:effectLst/>
              <a:latin typeface="+mn-lt"/>
              <a:ea typeface="+mn-ea"/>
              <a:cs typeface="+mn-cs"/>
            </a:endParaRPr>
          </a:p>
          <a:p>
            <a:r>
              <a:rPr lang="en-IN" sz="1200" b="0" i="0" kern="1200" dirty="0" smtClean="0">
                <a:solidFill>
                  <a:schemeClr val="tx1"/>
                </a:solidFill>
                <a:effectLst/>
                <a:latin typeface="+mn-lt"/>
                <a:ea typeface="+mn-ea"/>
                <a:cs typeface="+mn-cs"/>
              </a:rPr>
              <a:t>2)</a:t>
            </a:r>
            <a:r>
              <a:rPr lang="en-IN" sz="1200" b="0" i="0" kern="1200" baseline="0" dirty="0" smtClean="0">
                <a:solidFill>
                  <a:schemeClr val="tx1"/>
                </a:solidFill>
                <a:effectLst/>
                <a:latin typeface="+mn-lt"/>
                <a:ea typeface="+mn-ea"/>
                <a:cs typeface="+mn-cs"/>
              </a:rPr>
              <a:t> </a:t>
            </a:r>
            <a:r>
              <a:rPr lang="en-IN" sz="1200" b="0" i="0" kern="1200" dirty="0" smtClean="0">
                <a:solidFill>
                  <a:schemeClr val="tx1"/>
                </a:solidFill>
                <a:effectLst/>
                <a:latin typeface="+mn-lt"/>
                <a:ea typeface="+mn-ea"/>
                <a:cs typeface="+mn-cs"/>
              </a:rPr>
              <a:t> Ans(E)</a:t>
            </a:r>
            <a:endParaRPr lang="en-IN" sz="1200" b="0" i="0" kern="1200" dirty="0" smtClean="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10"/>
          </p:nvPr>
        </p:nvSpPr>
        <p:spPr/>
        <p:txBody>
          <a:bodyPr/>
          <a:lstStyle/>
          <a:p>
            <a:fld id="{0AAB6876-1BF1-4B88-890A-0B4E46201506}" type="slidenum">
              <a:rPr lang="en-US" smtClean="0"/>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AAB6876-1BF1-4B88-890A-0B4E46201506}" type="slidenum">
              <a:rPr lang="en-US" smtClean="0">
                <a:solidFill>
                  <a:prstClr val="black"/>
                </a:solidFill>
              </a:rPr>
            </a:fld>
            <a:endParaRPr lang="en-US" dirty="0">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IN" dirty="0"/>
          </a:p>
        </p:txBody>
      </p:sp>
      <p:sp>
        <p:nvSpPr>
          <p:cNvPr id="4" name="Slide Number Placeholder 3"/>
          <p:cNvSpPr>
            <a:spLocks noGrp="1"/>
          </p:cNvSpPr>
          <p:nvPr>
            <p:ph type="sldNum" sz="quarter" idx="10"/>
          </p:nvPr>
        </p:nvSpPr>
        <p:spPr/>
        <p:txBody>
          <a:bodyPr/>
          <a:lstStyle/>
          <a:p>
            <a:fld id="{0AAB6876-1BF1-4B88-890A-0B4E46201506}" type="slidenum">
              <a:rPr lang="en-US" smtClean="0"/>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dirty="0" smtClean="0"/>
              <a:t>ANS: D, E</a:t>
            </a:r>
            <a:endParaRPr lang="en-IN" dirty="0" smtClean="0"/>
          </a:p>
          <a:p>
            <a:endParaRPr lang="en-IN" dirty="0"/>
          </a:p>
        </p:txBody>
      </p:sp>
      <p:sp>
        <p:nvSpPr>
          <p:cNvPr id="4" name="Slide Number Placeholder 3"/>
          <p:cNvSpPr>
            <a:spLocks noGrp="1"/>
          </p:cNvSpPr>
          <p:nvPr>
            <p:ph type="sldNum" sz="quarter" idx="10"/>
          </p:nvPr>
        </p:nvSpPr>
        <p:spPr/>
        <p:txBody>
          <a:bodyPr/>
          <a:lstStyle/>
          <a:p>
            <a:fld id="{0AAB6876-1BF1-4B88-890A-0B4E46201506}" type="slidenum">
              <a:rPr lang="en-US" smtClean="0"/>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AAB6876-1BF1-4B88-890A-0B4E46201506}" type="slidenum">
              <a:rPr lang="en-US" smtClean="0"/>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 e</a:t>
            </a:r>
            <a:endParaRPr lang="en-US" dirty="0" smtClean="0"/>
          </a:p>
          <a:p>
            <a:r>
              <a:rPr lang="en-US" dirty="0" smtClean="0"/>
              <a:t>Ans: b</a:t>
            </a:r>
            <a:endParaRPr lang="en-IN" dirty="0"/>
          </a:p>
        </p:txBody>
      </p:sp>
      <p:sp>
        <p:nvSpPr>
          <p:cNvPr id="4" name="Slide Number Placeholder 3"/>
          <p:cNvSpPr>
            <a:spLocks noGrp="1"/>
          </p:cNvSpPr>
          <p:nvPr>
            <p:ph type="sldNum" sz="quarter" idx="10"/>
          </p:nvPr>
        </p:nvSpPr>
        <p:spPr/>
        <p:txBody>
          <a:bodyPr/>
          <a:lstStyle/>
          <a:p>
            <a:fld id="{0AAB6876-1BF1-4B88-890A-0B4E46201506}" type="slidenum">
              <a:rPr lang="en-US" smtClean="0"/>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IN" sz="1200" b="1" i="0" kern="1200" baseline="0" dirty="0" smtClean="0">
                <a:solidFill>
                  <a:schemeClr val="tx1"/>
                </a:solidFill>
                <a:effectLst/>
                <a:latin typeface="+mn-lt"/>
                <a:ea typeface="+mn-ea"/>
                <a:cs typeface="+mn-cs"/>
              </a:rPr>
              <a:t>5)-e</a:t>
            </a:r>
            <a:endParaRPr lang="en-IN"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IN" dirty="0"/>
          </a:p>
        </p:txBody>
      </p:sp>
      <p:sp>
        <p:nvSpPr>
          <p:cNvPr id="4" name="Slide Number Placeholder 3"/>
          <p:cNvSpPr>
            <a:spLocks noGrp="1"/>
          </p:cNvSpPr>
          <p:nvPr>
            <p:ph type="sldNum" sz="quarter" idx="10"/>
          </p:nvPr>
        </p:nvSpPr>
        <p:spPr/>
        <p:txBody>
          <a:bodyPr/>
          <a:lstStyle/>
          <a:p>
            <a:fld id="{0AAB6876-1BF1-4B88-890A-0B4E46201506}" type="slidenum">
              <a:rPr lang="en-US" smtClean="0">
                <a:solidFill>
                  <a:prstClr val="black"/>
                </a:solidFill>
              </a:rPr>
            </a:fld>
            <a:endParaRPr lang="en-US" dirty="0">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IN"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AAB6876-1BF1-4B88-890A-0B4E46201506}" type="slidenum">
              <a:rPr lang="en-US" smtClean="0"/>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Answer: a) </a:t>
            </a:r>
            <a:endParaRPr lang="en-US" dirty="0" smtClean="0"/>
          </a:p>
          <a:p>
            <a:r>
              <a:rPr lang="en-US" dirty="0" smtClean="0"/>
              <a:t>2). Answer: d)</a:t>
            </a:r>
            <a:endParaRPr lang="en-IN" dirty="0"/>
          </a:p>
        </p:txBody>
      </p:sp>
      <p:sp>
        <p:nvSpPr>
          <p:cNvPr id="4" name="Slide Number Placeholder 3"/>
          <p:cNvSpPr>
            <a:spLocks noGrp="1"/>
          </p:cNvSpPr>
          <p:nvPr>
            <p:ph type="sldNum" sz="quarter" idx="10"/>
          </p:nvPr>
        </p:nvSpPr>
        <p:spPr/>
        <p:txBody>
          <a:bodyPr/>
          <a:lstStyle/>
          <a:p>
            <a:fld id="{0AAB6876-1BF1-4B88-890A-0B4E46201506}"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AB6876-1BF1-4B88-890A-0B4E46201506}" type="slidenum">
              <a:rPr lang="en-US" smtClean="0"/>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AB6876-1BF1-4B88-890A-0B4E46201506}" type="slidenum">
              <a:rPr lang="en-US" smtClean="0"/>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IN" sz="1200" b="1" i="0" kern="1200" dirty="0" smtClean="0">
                <a:solidFill>
                  <a:schemeClr val="tx1"/>
                </a:solidFill>
                <a:effectLst/>
                <a:latin typeface="+mn-lt"/>
                <a:ea typeface="+mn-ea"/>
                <a:cs typeface="+mn-cs"/>
              </a:rPr>
              <a:t>Correct Option: 1)-</a:t>
            </a:r>
            <a:r>
              <a:rPr lang="en-IN" sz="1200" b="1" i="0" kern="1200" baseline="0" dirty="0" smtClean="0">
                <a:solidFill>
                  <a:schemeClr val="tx1"/>
                </a:solidFill>
                <a:effectLst/>
                <a:latin typeface="+mn-lt"/>
                <a:ea typeface="+mn-ea"/>
                <a:cs typeface="+mn-cs"/>
              </a:rPr>
              <a:t> b, 2)-e</a:t>
            </a:r>
            <a:endParaRPr lang="en-IN"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AAB6876-1BF1-4B88-890A-0B4E46201506}" type="slidenum">
              <a:rPr lang="en-US" smtClean="0">
                <a:solidFill>
                  <a:prstClr val="black"/>
                </a:solidFill>
              </a:rPr>
            </a:fld>
            <a:endParaRPr lang="en-US" dirty="0">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IN"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IN" dirty="0"/>
          </a:p>
        </p:txBody>
      </p:sp>
      <p:sp>
        <p:nvSpPr>
          <p:cNvPr id="4" name="Slide Number Placeholder 3"/>
          <p:cNvSpPr>
            <a:spLocks noGrp="1"/>
          </p:cNvSpPr>
          <p:nvPr>
            <p:ph type="sldNum" sz="quarter" idx="10"/>
          </p:nvPr>
        </p:nvSpPr>
        <p:spPr/>
        <p:txBody>
          <a:bodyPr/>
          <a:lstStyle/>
          <a:p>
            <a:fld id="{0AAB6876-1BF1-4B88-890A-0B4E46201506}" type="slidenum">
              <a:rPr lang="en-US" smtClean="0"/>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1"/>
        <p:cNvGrpSpPr/>
        <p:nvPr/>
      </p:nvGrpSpPr>
      <p:grpSpPr>
        <a:xfrm>
          <a:off x="0" y="0"/>
          <a:ext cx="0" cy="0"/>
          <a:chOff x="0" y="0"/>
          <a:chExt cx="0" cy="0"/>
        </a:xfrm>
      </p:grpSpPr>
      <p:sp>
        <p:nvSpPr>
          <p:cNvPr id="152" name="Google Shape;152;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3" name="Google Shape;15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dirty="0" smtClean="0"/>
              <a:t>Correct Option: </a:t>
            </a:r>
            <a:endParaRPr lang="en-US" dirty="0" smtClean="0"/>
          </a:p>
          <a:p>
            <a:pPr marL="0" marR="0" indent="0" algn="l" defTabSz="914400" rtl="0" eaLnBrk="1" fontAlgn="auto" latinLnBrk="0" hangingPunct="1">
              <a:lnSpc>
                <a:spcPct val="100000"/>
              </a:lnSpc>
              <a:spcBef>
                <a:spcPts val="0"/>
              </a:spcBef>
              <a:spcAft>
                <a:spcPts val="0"/>
              </a:spcAft>
              <a:buClrTx/>
              <a:buSzTx/>
              <a:buFontTx/>
              <a:buNone/>
              <a:defRPr/>
            </a:pPr>
            <a:r>
              <a:rPr lang="en-US" dirty="0" smtClean="0"/>
              <a:t>1)B</a:t>
            </a:r>
            <a:endParaRPr lang="en-US" dirty="0" smtClean="0"/>
          </a:p>
          <a:p>
            <a:pPr marL="0" marR="0" indent="0" algn="l" defTabSz="914400" rtl="0" eaLnBrk="1" fontAlgn="auto" latinLnBrk="0" hangingPunct="1">
              <a:lnSpc>
                <a:spcPct val="100000"/>
              </a:lnSpc>
              <a:spcBef>
                <a:spcPts val="0"/>
              </a:spcBef>
              <a:spcAft>
                <a:spcPts val="0"/>
              </a:spcAft>
              <a:buClrTx/>
              <a:buSzTx/>
              <a:buFontTx/>
              <a:buNone/>
              <a:defRPr/>
            </a:pPr>
            <a:r>
              <a:rPr lang="en-US" dirty="0" smtClean="0"/>
              <a:t>2)D</a:t>
            </a:r>
            <a:endParaRPr lang="en-US" dirty="0" smtClean="0"/>
          </a:p>
          <a:p>
            <a:endParaRPr lang="en-IN" dirty="0"/>
          </a:p>
        </p:txBody>
      </p:sp>
      <p:sp>
        <p:nvSpPr>
          <p:cNvPr id="4" name="Slide Number Placeholder 3"/>
          <p:cNvSpPr>
            <a:spLocks noGrp="1"/>
          </p:cNvSpPr>
          <p:nvPr>
            <p:ph type="sldNum" sz="quarter" idx="10"/>
          </p:nvPr>
        </p:nvSpPr>
        <p:spPr/>
        <p:txBody>
          <a:bodyPr/>
          <a:lstStyle/>
          <a:p>
            <a:fld id="{0AAB6876-1BF1-4B88-890A-0B4E46201506}" type="slidenum">
              <a:rPr lang="en-US" smtClean="0"/>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0AAB6876-1BF1-4B88-890A-0B4E46201506}" type="slidenum">
              <a:rPr lang="en-US" smtClean="0"/>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cap="none" dirty="0" smtClean="0">
                <a:solidFill>
                  <a:schemeClr val="dk1"/>
                </a:solidFill>
                <a:effectLst/>
                <a:latin typeface="+mn-lt"/>
                <a:ea typeface="Calibri" panose="020F0502020204030204"/>
                <a:cs typeface="Calibri" panose="020F0502020204030204"/>
                <a:sym typeface="Calibri" panose="020F0502020204030204"/>
              </a:rPr>
              <a:t>Correct Option: C</a:t>
            </a:r>
            <a:endParaRPr lang="en-US" sz="1200" b="1" i="0" u="none" strike="noStrike" cap="none" dirty="0" smtClean="0">
              <a:solidFill>
                <a:schemeClr val="dk1"/>
              </a:solidFill>
              <a:effectLst/>
              <a:latin typeface="+mn-lt"/>
              <a:ea typeface="Calibri" panose="020F0502020204030204"/>
              <a:cs typeface="Calibri" panose="020F0502020204030204"/>
              <a:sym typeface="Calibri" panose="020F0502020204030204"/>
            </a:endParaRPr>
          </a:p>
          <a:p>
            <a:r>
              <a:rPr lang="en-US" sz="1200" b="0" i="0" u="none" strike="noStrike" cap="none" dirty="0" smtClean="0">
                <a:solidFill>
                  <a:schemeClr val="dk1"/>
                </a:solidFill>
                <a:effectLst/>
                <a:latin typeface="+mn-lt"/>
                <a:ea typeface="Calibri" panose="020F0502020204030204"/>
                <a:cs typeface="Calibri" panose="020F0502020204030204"/>
                <a:sym typeface="Calibri" panose="020F0502020204030204"/>
              </a:rPr>
              <a:t>H and the representative of Bank of Maharashtra</a:t>
            </a:r>
            <a:endParaRPr lang="en-US" sz="1200" b="0" i="0" u="none" strike="noStrike" cap="none" dirty="0" smtClean="0">
              <a:solidFill>
                <a:schemeClr val="dk1"/>
              </a:solidFill>
              <a:effectLst/>
              <a:latin typeface="+mn-lt"/>
              <a:ea typeface="Calibri" panose="020F0502020204030204"/>
              <a:cs typeface="Calibri" panose="020F0502020204030204"/>
              <a:sym typeface="Calibri" panose="020F0502020204030204"/>
            </a:endParaRPr>
          </a:p>
          <a:p>
            <a:endParaRPr lang="en-IN" dirty="0"/>
          </a:p>
        </p:txBody>
      </p:sp>
      <p:sp>
        <p:nvSpPr>
          <p:cNvPr id="4" name="Slide Number Placeholder 3"/>
          <p:cNvSpPr>
            <a:spLocks noGrp="1"/>
          </p:cNvSpPr>
          <p:nvPr>
            <p:ph type="sldNum" sz="quarter" idx="10"/>
          </p:nvPr>
        </p:nvSpPr>
        <p:spPr/>
        <p:txBody>
          <a:bodyPr/>
          <a:lstStyle/>
          <a:p>
            <a:fld id="{0AAB6876-1BF1-4B88-890A-0B4E46201506}" type="slidenum">
              <a:rPr lang="en-US" smtClean="0"/>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1"/>
        <p:cNvGrpSpPr/>
        <p:nvPr/>
      </p:nvGrpSpPr>
      <p:grpSpPr>
        <a:xfrm>
          <a:off x="0" y="0"/>
          <a:ext cx="0" cy="0"/>
          <a:chOff x="0" y="0"/>
          <a:chExt cx="0" cy="0"/>
        </a:xfrm>
      </p:grpSpPr>
      <p:sp>
        <p:nvSpPr>
          <p:cNvPr id="152" name="Google Shape;152;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Ans: b</a:t>
            </a:r>
            <a:endParaRPr dirty="0"/>
          </a:p>
        </p:txBody>
      </p:sp>
      <p:sp>
        <p:nvSpPr>
          <p:cNvPr id="153" name="Google Shape;15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AAB6876-1BF1-4B88-890A-0B4E46201506}" type="slidenum">
              <a:rPr lang="en-US" smtClean="0">
                <a:solidFill>
                  <a:prstClr val="black"/>
                </a:solidFill>
              </a:rPr>
            </a:fld>
            <a:endParaRPr lang="en-US" dirty="0">
              <a:solidFill>
                <a:prstClr val="black"/>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5"/>
        <p:cNvGrpSpPr/>
        <p:nvPr/>
      </p:nvGrpSpPr>
      <p:grpSpPr>
        <a:xfrm>
          <a:off x="0" y="0"/>
          <a:ext cx="0" cy="0"/>
          <a:chOff x="0" y="0"/>
          <a:chExt cx="0" cy="0"/>
        </a:xfrm>
      </p:grpSpPr>
      <p:sp>
        <p:nvSpPr>
          <p:cNvPr id="106" name="Google Shape;10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7" name="Google Shape;10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d</a:t>
            </a:r>
            <a:endParaRPr lang="en-IN" dirty="0"/>
          </a:p>
        </p:txBody>
      </p:sp>
      <p:sp>
        <p:nvSpPr>
          <p:cNvPr id="4" name="Slide Number Placeholder 3"/>
          <p:cNvSpPr>
            <a:spLocks noGrp="1"/>
          </p:cNvSpPr>
          <p:nvPr>
            <p:ph type="sldNum" sz="quarter" idx="10"/>
          </p:nvPr>
        </p:nvSpPr>
        <p:spPr/>
        <p:txBody>
          <a:bodyPr/>
          <a:lstStyle/>
          <a:p>
            <a:fld id="{0AAB6876-1BF1-4B88-890A-0B4E46201506}" type="slidenum">
              <a:rPr lang="en-US" smtClean="0"/>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ANS: C , C</a:t>
            </a:r>
            <a:endParaRPr dirty="0"/>
          </a:p>
        </p:txBody>
      </p:sp>
      <p:sp>
        <p:nvSpPr>
          <p:cNvPr id="112" name="Google Shape;112;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2"/>
        <p:cNvGrpSpPr/>
        <p:nvPr/>
      </p:nvGrpSpPr>
      <p:grpSpPr>
        <a:xfrm>
          <a:off x="0" y="0"/>
          <a:ext cx="0" cy="0"/>
          <a:chOff x="0" y="0"/>
          <a:chExt cx="0" cy="0"/>
        </a:xfrm>
      </p:grpSpPr>
      <p:sp>
        <p:nvSpPr>
          <p:cNvPr id="103" name="Google Shape;103;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ANS: B</a:t>
            </a:r>
            <a:endParaRPr dirty="0"/>
          </a:p>
        </p:txBody>
      </p:sp>
      <p:sp>
        <p:nvSpPr>
          <p:cNvPr id="104" name="Google Shape;10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 a</a:t>
            </a:r>
            <a:endParaRPr lang="en-US" dirty="0" smtClean="0"/>
          </a:p>
        </p:txBody>
      </p:sp>
      <p:sp>
        <p:nvSpPr>
          <p:cNvPr id="4" name="Slide Number Placeholder 3"/>
          <p:cNvSpPr>
            <a:spLocks noGrp="1"/>
          </p:cNvSpPr>
          <p:nvPr>
            <p:ph type="sldNum" sz="quarter" idx="10"/>
          </p:nvPr>
        </p:nvSpPr>
        <p:spPr/>
        <p:txBody>
          <a:bodyPr/>
          <a:lstStyle/>
          <a:p>
            <a:fld id="{FE9A6583-990B-4707-82AF-703527F7BB40}" type="slidenum">
              <a:rPr lang="en-IN" smtClean="0"/>
            </a:fld>
            <a:endParaRPr lang="en-I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Answer 1  (Option A)</a:t>
            </a: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Answer 2  (Option C)</a:t>
            </a:r>
            <a:endParaRPr lang="en-US" sz="1200" b="0" i="0" kern="1200" dirty="0" smtClean="0">
              <a:solidFill>
                <a:schemeClr val="tx1"/>
              </a:solidFill>
              <a:effectLst/>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FE9A6583-990B-4707-82AF-703527F7BB40}" type="slidenum">
              <a:rPr lang="en-IN" smtClean="0"/>
            </a:fld>
            <a:endParaRPr lang="en-I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A6583-990B-4707-82AF-703527F7BB40}" type="slidenum">
              <a:rPr lang="en-IN" smtClean="0"/>
            </a:fld>
            <a:endParaRPr lang="en-I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Ans:      a</a:t>
            </a:r>
            <a:endParaRPr lang="en-US" dirty="0" smtClean="0"/>
          </a:p>
          <a:p>
            <a:r>
              <a:rPr lang="en-US" dirty="0" smtClean="0"/>
              <a:t>             c</a:t>
            </a:r>
            <a:endParaRPr lang="en-US" dirty="0" smtClean="0"/>
          </a:p>
          <a:p>
            <a:r>
              <a:rPr lang="en-US" dirty="0" smtClean="0"/>
              <a:t>             c</a:t>
            </a:r>
            <a:endParaRPr lang="en-IN" dirty="0"/>
          </a:p>
        </p:txBody>
      </p:sp>
      <p:sp>
        <p:nvSpPr>
          <p:cNvPr id="4" name="Slide Number Placeholder 3"/>
          <p:cNvSpPr>
            <a:spLocks noGrp="1"/>
          </p:cNvSpPr>
          <p:nvPr>
            <p:ph type="sldNum" sz="quarter" idx="10"/>
          </p:nvPr>
        </p:nvSpPr>
        <p:spPr/>
        <p:txBody>
          <a:bodyPr/>
          <a:lstStyle/>
          <a:p>
            <a:fld id="{FE9A6583-990B-4707-82AF-703527F7BB40}" type="slidenum">
              <a:rPr lang="en-IN" smtClean="0"/>
            </a:fld>
            <a:endParaRPr lang="en-I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b="0" i="0" kern="1200" dirty="0" smtClean="0">
              <a:solidFill>
                <a:schemeClr val="tx1"/>
              </a:solidFill>
              <a:effectLst/>
              <a:latin typeface="+mn-lt"/>
              <a:ea typeface="+mn-ea"/>
              <a:cs typeface="+mn-cs"/>
            </a:endParaRPr>
          </a:p>
          <a:p>
            <a:r>
              <a:rPr lang="en-IN" sz="1200" b="1" i="0" kern="1200" dirty="0" smtClean="0">
                <a:solidFill>
                  <a:schemeClr val="tx1"/>
                </a:solidFill>
                <a:effectLst/>
                <a:latin typeface="+mn-lt"/>
                <a:ea typeface="+mn-ea"/>
                <a:cs typeface="+mn-cs"/>
              </a:rPr>
              <a:t>1) Answer: D</a:t>
            </a:r>
            <a:endParaRPr lang="en-IN" sz="1200" b="0" i="0" kern="1200" dirty="0" smtClean="0">
              <a:solidFill>
                <a:schemeClr val="tx1"/>
              </a:solidFill>
              <a:effectLst/>
              <a:latin typeface="+mn-lt"/>
              <a:ea typeface="+mn-ea"/>
              <a:cs typeface="+mn-cs"/>
            </a:endParaRPr>
          </a:p>
          <a:p>
            <a:r>
              <a:rPr lang="en-IN" sz="1200" b="1" i="0" kern="1200" dirty="0" smtClean="0">
                <a:solidFill>
                  <a:schemeClr val="tx1"/>
                </a:solidFill>
                <a:effectLst/>
                <a:latin typeface="+mn-lt"/>
                <a:ea typeface="+mn-ea"/>
                <a:cs typeface="+mn-cs"/>
              </a:rPr>
              <a:t>2) Answer: D</a:t>
            </a:r>
            <a:endParaRPr lang="en-IN" sz="1200" b="0" i="0" kern="1200" dirty="0" smtClean="0">
              <a:solidFill>
                <a:schemeClr val="tx1"/>
              </a:solidFill>
              <a:effectLst/>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FE9A6583-990B-4707-82AF-703527F7BB40}" type="slidenum">
              <a:rPr lang="en-IN" smtClean="0"/>
            </a:fld>
            <a:endParaRPr lang="en-I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A6583-990B-4707-82AF-703527F7BB40}" type="slidenum">
              <a:rPr lang="en-IN" smtClean="0"/>
            </a:fld>
            <a:endParaRPr lang="en-I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Answer</a:t>
            </a:r>
            <a:r>
              <a:rPr lang="en-US" baseline="0" dirty="0" smtClean="0"/>
              <a:t> : c </a:t>
            </a:r>
            <a:endParaRPr lang="en-US" baseline="0" dirty="0" smtClean="0"/>
          </a:p>
          <a:p>
            <a:r>
              <a:rPr lang="en-US" dirty="0" smtClean="0"/>
              <a:t>2) Answer : a</a:t>
            </a:r>
            <a:endParaRPr lang="en-US" dirty="0" smtClean="0"/>
          </a:p>
        </p:txBody>
      </p:sp>
      <p:sp>
        <p:nvSpPr>
          <p:cNvPr id="4" name="Slide Number Placeholder 3"/>
          <p:cNvSpPr>
            <a:spLocks noGrp="1"/>
          </p:cNvSpPr>
          <p:nvPr>
            <p:ph type="sldNum" sz="quarter" idx="10"/>
          </p:nvPr>
        </p:nvSpPr>
        <p:spPr/>
        <p:txBody>
          <a:bodyPr/>
          <a:lstStyle/>
          <a:p>
            <a:fld id="{FE9A6583-990B-4707-82AF-703527F7BB40}" type="slidenum">
              <a:rPr lang="en-IN" smtClean="0"/>
            </a:fld>
            <a:endParaRPr lang="en-I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smtClean="0"/>
          </a:p>
          <a:p>
            <a:pPr marL="228600" indent="-228600">
              <a:buAutoNum type="alphaLcParenR"/>
            </a:pPr>
            <a:endParaRPr lang="en-US" baseline="0" dirty="0" smtClean="0"/>
          </a:p>
        </p:txBody>
      </p:sp>
      <p:sp>
        <p:nvSpPr>
          <p:cNvPr id="4" name="Slide Number Placeholder 3"/>
          <p:cNvSpPr>
            <a:spLocks noGrp="1"/>
          </p:cNvSpPr>
          <p:nvPr>
            <p:ph type="sldNum" sz="quarter" idx="10"/>
          </p:nvPr>
        </p:nvSpPr>
        <p:spPr/>
        <p:txBody>
          <a:bodyPr/>
          <a:lstStyle/>
          <a:p>
            <a:fld id="{FE9A6583-990B-4707-82AF-703527F7BB40}" type="slidenum">
              <a:rPr lang="en-IN" smtClean="0"/>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dirty="0" smtClean="0"/>
          </a:p>
        </p:txBody>
      </p:sp>
      <p:sp>
        <p:nvSpPr>
          <p:cNvPr id="4" name="Slide Number Placeholder 3"/>
          <p:cNvSpPr>
            <a:spLocks noGrp="1"/>
          </p:cNvSpPr>
          <p:nvPr>
            <p:ph type="sldNum" sz="quarter" idx="10"/>
          </p:nvPr>
        </p:nvSpPr>
        <p:spPr/>
        <p:txBody>
          <a:bodyPr/>
          <a:lstStyle/>
          <a:p>
            <a:fld id="{0AAB6876-1BF1-4B88-890A-0B4E46201506}" type="slidenum">
              <a:rPr lang="en-US" smtClean="0"/>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A6583-990B-4707-82AF-703527F7BB40}" type="slidenum">
              <a:rPr lang="en-IN" smtClean="0"/>
            </a:fld>
            <a:endParaRPr lang="en-I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D</a:t>
            </a:r>
            <a:endParaRPr lang="en-US" dirty="0" smtClean="0"/>
          </a:p>
          <a:p>
            <a:r>
              <a:rPr lang="en-US" dirty="0" smtClean="0"/>
              <a:t>Answer : C</a:t>
            </a:r>
            <a:endParaRPr lang="en-US" dirty="0" smtClean="0"/>
          </a:p>
        </p:txBody>
      </p:sp>
      <p:sp>
        <p:nvSpPr>
          <p:cNvPr id="4" name="Slide Number Placeholder 3"/>
          <p:cNvSpPr>
            <a:spLocks noGrp="1"/>
          </p:cNvSpPr>
          <p:nvPr>
            <p:ph type="sldNum" sz="quarter" idx="10"/>
          </p:nvPr>
        </p:nvSpPr>
        <p:spPr/>
        <p:txBody>
          <a:bodyPr/>
          <a:lstStyle/>
          <a:p>
            <a:fld id="{FE9A6583-990B-4707-82AF-703527F7BB40}" type="slidenum">
              <a:rPr lang="en-IN" smtClean="0"/>
            </a:fld>
            <a:endParaRPr lang="en-I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Answer: e</a:t>
            </a:r>
            <a:endParaRPr lang="en-US" dirty="0" smtClean="0"/>
          </a:p>
          <a:p>
            <a:r>
              <a:rPr lang="en-US" dirty="0" smtClean="0"/>
              <a:t>2) answer: a</a:t>
            </a:r>
            <a:endParaRPr lang="en-US" dirty="0" smtClean="0"/>
          </a:p>
        </p:txBody>
      </p:sp>
      <p:sp>
        <p:nvSpPr>
          <p:cNvPr id="4" name="Slide Number Placeholder 3"/>
          <p:cNvSpPr>
            <a:spLocks noGrp="1"/>
          </p:cNvSpPr>
          <p:nvPr>
            <p:ph type="sldNum" sz="quarter" idx="10"/>
          </p:nvPr>
        </p:nvSpPr>
        <p:spPr/>
        <p:txBody>
          <a:bodyPr/>
          <a:lstStyle/>
          <a:p>
            <a:fld id="{FE9A6583-990B-4707-82AF-703527F7BB40}" type="slidenum">
              <a:rPr lang="en-IN" smtClean="0"/>
            </a:fld>
            <a:endParaRPr lang="en-I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Thank you slide</a:t>
            </a:r>
            <a:endParaRPr lang="en-US" b="1" dirty="0"/>
          </a:p>
        </p:txBody>
      </p:sp>
      <p:sp>
        <p:nvSpPr>
          <p:cNvPr id="4" name="Slide Number Placeholder 3"/>
          <p:cNvSpPr>
            <a:spLocks noGrp="1"/>
          </p:cNvSpPr>
          <p:nvPr>
            <p:ph type="sldNum" sz="quarter" idx="5"/>
          </p:nvPr>
        </p:nvSpPr>
        <p:spPr/>
        <p:txBody>
          <a:bodyPr/>
          <a:lstStyle/>
          <a:p>
            <a:fld id="{0AAB6876-1BF1-4B88-890A-0B4E46201506}"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FE9A6583-990B-4707-82AF-703527F7BB40}" type="slidenum">
              <a:rPr lang="en-IN" smtClean="0"/>
            </a:fld>
            <a:endParaRPr lang="en-I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dirty="0" err="1" smtClean="0"/>
              <a:t>ans</a:t>
            </a:r>
            <a:r>
              <a:rPr lang="en-US" dirty="0" smtClean="0"/>
              <a:t>: c</a:t>
            </a:r>
            <a:endParaRPr lang="en-US" dirty="0" smtClean="0"/>
          </a:p>
        </p:txBody>
      </p:sp>
      <p:sp>
        <p:nvSpPr>
          <p:cNvPr id="4" name="Slide Number Placeholder 3"/>
          <p:cNvSpPr>
            <a:spLocks noGrp="1"/>
          </p:cNvSpPr>
          <p:nvPr>
            <p:ph type="sldNum" sz="quarter" idx="10"/>
          </p:nvPr>
        </p:nvSpPr>
        <p:spPr/>
        <p:txBody>
          <a:bodyPr/>
          <a:lstStyle/>
          <a:p>
            <a:fld id="{FE9A6583-990B-4707-82AF-703527F7BB40}" type="slidenum">
              <a:rPr lang="en-IN" smtClean="0"/>
            </a:fld>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dirty="0" err="1" smtClean="0"/>
              <a:t>ans</a:t>
            </a:r>
            <a:r>
              <a:rPr lang="en-US" dirty="0" smtClean="0"/>
              <a:t>:</a:t>
            </a:r>
            <a:r>
              <a:rPr lang="en-US" baseline="0" dirty="0" smtClean="0"/>
              <a:t> a &amp;  b</a:t>
            </a:r>
            <a:endParaRPr lang="en-US" dirty="0" smtClean="0"/>
          </a:p>
        </p:txBody>
      </p:sp>
      <p:sp>
        <p:nvSpPr>
          <p:cNvPr id="4" name="Slide Number Placeholder 3"/>
          <p:cNvSpPr>
            <a:spLocks noGrp="1"/>
          </p:cNvSpPr>
          <p:nvPr>
            <p:ph type="sldNum" sz="quarter" idx="10"/>
          </p:nvPr>
        </p:nvSpPr>
        <p:spPr/>
        <p:txBody>
          <a:bodyPr/>
          <a:lstStyle/>
          <a:p>
            <a:fld id="{FE9A6583-990B-4707-82AF-703527F7BB40}" type="slidenum">
              <a:rPr lang="en-IN" smtClean="0"/>
            </a:fld>
            <a:endParaRPr lang="en-I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AAB6876-1BF1-4B88-890A-0B4E46201506}" type="slidenum">
              <a:rPr lang="en-US" smtClean="0"/>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 c</a:t>
            </a:r>
            <a:endParaRPr lang="en-US" dirty="0" smtClean="0"/>
          </a:p>
          <a:p>
            <a:pPr marL="0" marR="0" indent="0" algn="l" defTabSz="914400" rtl="0" eaLnBrk="1" fontAlgn="auto" latinLnBrk="0" hangingPunct="1">
              <a:lnSpc>
                <a:spcPct val="100000"/>
              </a:lnSpc>
              <a:spcBef>
                <a:spcPts val="0"/>
              </a:spcBef>
              <a:spcAft>
                <a:spcPts val="0"/>
              </a:spcAft>
              <a:buClrTx/>
              <a:buSzTx/>
              <a:buFontTx/>
              <a:buNone/>
              <a:defRPr/>
            </a:pPr>
            <a:r>
              <a:rPr lang="en-US" dirty="0" smtClean="0"/>
              <a:t>Answer : d</a:t>
            </a:r>
            <a:endParaRPr lang="en-IN" dirty="0" smtClean="0"/>
          </a:p>
          <a:p>
            <a:endParaRPr lang="en-IN" dirty="0"/>
          </a:p>
        </p:txBody>
      </p:sp>
      <p:sp>
        <p:nvSpPr>
          <p:cNvPr id="4" name="Slide Number Placeholder 3"/>
          <p:cNvSpPr>
            <a:spLocks noGrp="1"/>
          </p:cNvSpPr>
          <p:nvPr>
            <p:ph type="sldNum" sz="quarter" idx="10"/>
          </p:nvPr>
        </p:nvSpPr>
        <p:spPr/>
        <p:txBody>
          <a:bodyPr/>
          <a:lstStyle/>
          <a:p>
            <a:fld id="{0AAB6876-1BF1-4B88-890A-0B4E46201506}" type="slidenum">
              <a:rPr lang="en-US" smtClean="0"/>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matchingName="Title and body">
  <p:cSld name="Title and body">
    <p:spTree>
      <p:nvGrpSpPr>
        <p:cNvPr id="1" name="Shape 25"/>
        <p:cNvGrpSpPr/>
        <p:nvPr/>
      </p:nvGrpSpPr>
      <p:grpSpPr>
        <a:xfrm>
          <a:off x="0" y="0"/>
          <a:ext cx="0" cy="0"/>
          <a:chOff x="0" y="0"/>
          <a:chExt cx="0" cy="0"/>
        </a:xfrm>
      </p:grpSpPr>
      <p:sp>
        <p:nvSpPr>
          <p:cNvPr id="26" name="Google Shape;26;g224e5d5c537_0_114"/>
          <p:cNvSpPr txBox="1">
            <a:spLocks noGrp="1"/>
          </p:cNvSpPr>
          <p:nvPr>
            <p:ph type="title"/>
          </p:nvPr>
        </p:nvSpPr>
        <p:spPr>
          <a:xfrm>
            <a:off x="415601" y="593367"/>
            <a:ext cx="11360700" cy="7635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27" name="Google Shape;27;g224e5d5c537_0_114"/>
          <p:cNvSpPr txBox="1">
            <a:spLocks noGrp="1"/>
          </p:cNvSpPr>
          <p:nvPr>
            <p:ph type="body" idx="1"/>
          </p:nvPr>
        </p:nvSpPr>
        <p:spPr>
          <a:xfrm>
            <a:off x="415601" y="1536633"/>
            <a:ext cx="11360700" cy="4555200"/>
          </a:xfrm>
          <a:prstGeom prst="rect">
            <a:avLst/>
          </a:prstGeom>
          <a:noFill/>
          <a:ln>
            <a:noFill/>
          </a:ln>
        </p:spPr>
        <p:txBody>
          <a:bodyPr spcFirstLastPara="1" wrap="square" lIns="121900" tIns="121900" rIns="121900" bIns="121900" anchor="t" anchorCtr="0">
            <a:normAutofit/>
          </a:bodyPr>
          <a:lstStyle>
            <a:lvl1pPr marL="342900" lvl="0" indent="-285750" algn="l">
              <a:lnSpc>
                <a:spcPct val="115000"/>
              </a:lnSpc>
              <a:spcBef>
                <a:spcPts val="0"/>
              </a:spcBef>
              <a:spcAft>
                <a:spcPts val="0"/>
              </a:spcAft>
              <a:buSzPts val="2400"/>
              <a:buChar char="●"/>
              <a:defRPr/>
            </a:lvl1pPr>
            <a:lvl2pPr marL="685800" lvl="1" indent="-262255" algn="l">
              <a:lnSpc>
                <a:spcPct val="115000"/>
              </a:lnSpc>
              <a:spcBef>
                <a:spcPts val="0"/>
              </a:spcBef>
              <a:spcAft>
                <a:spcPts val="0"/>
              </a:spcAft>
              <a:buSzPts val="1900"/>
              <a:buChar char="○"/>
              <a:defRPr/>
            </a:lvl2pPr>
            <a:lvl3pPr marL="1028700" lvl="2" indent="-262255" algn="l">
              <a:lnSpc>
                <a:spcPct val="115000"/>
              </a:lnSpc>
              <a:spcBef>
                <a:spcPts val="0"/>
              </a:spcBef>
              <a:spcAft>
                <a:spcPts val="0"/>
              </a:spcAft>
              <a:buSzPts val="1900"/>
              <a:buChar char="■"/>
              <a:defRPr/>
            </a:lvl3pPr>
            <a:lvl4pPr marL="1371600" lvl="3" indent="-262255" algn="l">
              <a:lnSpc>
                <a:spcPct val="115000"/>
              </a:lnSpc>
              <a:spcBef>
                <a:spcPts val="0"/>
              </a:spcBef>
              <a:spcAft>
                <a:spcPts val="0"/>
              </a:spcAft>
              <a:buSzPts val="1900"/>
              <a:buChar char="●"/>
              <a:defRPr/>
            </a:lvl4pPr>
            <a:lvl5pPr marL="1714500" lvl="4" indent="-262255" algn="l">
              <a:lnSpc>
                <a:spcPct val="115000"/>
              </a:lnSpc>
              <a:spcBef>
                <a:spcPts val="0"/>
              </a:spcBef>
              <a:spcAft>
                <a:spcPts val="0"/>
              </a:spcAft>
              <a:buSzPts val="1900"/>
              <a:buChar char="○"/>
              <a:defRPr/>
            </a:lvl5pPr>
            <a:lvl6pPr marL="2057400" lvl="5" indent="-262255" algn="l">
              <a:lnSpc>
                <a:spcPct val="115000"/>
              </a:lnSpc>
              <a:spcBef>
                <a:spcPts val="0"/>
              </a:spcBef>
              <a:spcAft>
                <a:spcPts val="0"/>
              </a:spcAft>
              <a:buSzPts val="1900"/>
              <a:buChar char="■"/>
              <a:defRPr/>
            </a:lvl6pPr>
            <a:lvl7pPr marL="2400300" lvl="6" indent="-262255" algn="l">
              <a:lnSpc>
                <a:spcPct val="115000"/>
              </a:lnSpc>
              <a:spcBef>
                <a:spcPts val="0"/>
              </a:spcBef>
              <a:spcAft>
                <a:spcPts val="0"/>
              </a:spcAft>
              <a:buSzPts val="1900"/>
              <a:buChar char="●"/>
              <a:defRPr/>
            </a:lvl7pPr>
            <a:lvl8pPr marL="2743200" lvl="7" indent="-262255" algn="l">
              <a:lnSpc>
                <a:spcPct val="115000"/>
              </a:lnSpc>
              <a:spcBef>
                <a:spcPts val="0"/>
              </a:spcBef>
              <a:spcAft>
                <a:spcPts val="0"/>
              </a:spcAft>
              <a:buSzPts val="1900"/>
              <a:buChar char="○"/>
              <a:defRPr/>
            </a:lvl8pPr>
            <a:lvl9pPr marL="3086100" lvl="8" indent="-262255" algn="l">
              <a:lnSpc>
                <a:spcPct val="115000"/>
              </a:lnSpc>
              <a:spcBef>
                <a:spcPts val="0"/>
              </a:spcBef>
              <a:spcAft>
                <a:spcPts val="0"/>
              </a:spcAft>
              <a:buSzPts val="1900"/>
              <a:buChar char="■"/>
              <a:defRPr/>
            </a:lvl9pPr>
          </a:lstStyle>
          <a:p/>
        </p:txBody>
      </p:sp>
      <p:sp>
        <p:nvSpPr>
          <p:cNvPr id="28" name="Google Shape;28;g224e5d5c537_0_114"/>
          <p:cNvSpPr txBox="1">
            <a:spLocks noGrp="1"/>
          </p:cNvSpPr>
          <p:nvPr>
            <p:ph type="sldNum" idx="12"/>
          </p:nvPr>
        </p:nvSpPr>
        <p:spPr>
          <a:xfrm>
            <a:off x="11296611"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panose="020B0604020202020204"/>
              <a:buNone/>
              <a:defRPr sz="975"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300"/>
              <a:buFont typeface="Arial" panose="020B0604020202020204"/>
              <a:buNone/>
              <a:defRPr sz="975"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300"/>
              <a:buFont typeface="Arial" panose="020B0604020202020204"/>
              <a:buNone/>
              <a:defRPr sz="975"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300"/>
              <a:buFont typeface="Arial" panose="020B0604020202020204"/>
              <a:buNone/>
              <a:defRPr sz="975"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300"/>
              <a:buFont typeface="Arial" panose="020B0604020202020204"/>
              <a:buNone/>
              <a:defRPr sz="975"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300"/>
              <a:buFont typeface="Arial" panose="020B0604020202020204"/>
              <a:buNone/>
              <a:defRPr sz="975"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300"/>
              <a:buFont typeface="Arial" panose="020B0604020202020204"/>
              <a:buNone/>
              <a:defRPr sz="975"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300"/>
              <a:buFont typeface="Arial" panose="020B0604020202020204"/>
              <a:buNone/>
              <a:defRPr sz="975"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300"/>
              <a:buFont typeface="Arial" panose="020B0604020202020204"/>
              <a:buNone/>
              <a:defRPr sz="975"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fld id="{00000000-1234-1234-1234-123412341234}"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15"/>
        <p:cNvGrpSpPr/>
        <p:nvPr/>
      </p:nvGrpSpPr>
      <p:grpSpPr>
        <a:xfrm>
          <a:off x="0" y="0"/>
          <a:ext cx="0" cy="0"/>
          <a:chOff x="0" y="0"/>
          <a:chExt cx="0" cy="0"/>
        </a:xfrm>
      </p:grpSpPr>
      <p:sp>
        <p:nvSpPr>
          <p:cNvPr id="16" name="Google Shape;16;p2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buClr>
                <a:srgbClr val="000000"/>
              </a:buClr>
            </a:pPr>
            <a:endParaRPr lang="en-IN" kern="0"/>
          </a:p>
        </p:txBody>
      </p:sp>
      <p:sp>
        <p:nvSpPr>
          <p:cNvPr id="17" name="Google Shape;17;p2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buClr>
                <a:srgbClr val="000000"/>
              </a:buClr>
            </a:pPr>
            <a:endParaRPr lang="en-IN" kern="0"/>
          </a:p>
        </p:txBody>
      </p:sp>
      <p:sp>
        <p:nvSpPr>
          <p:cNvPr id="18" name="Google Shape;18;p2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a:buClr>
                <a:srgbClr val="000000"/>
              </a:buClr>
            </a:pPr>
            <a:fld id="{00000000-1234-1234-1234-123412341234}" type="slidenum">
              <a:rPr lang="en-US" kern="0" smtClean="0"/>
            </a:fld>
            <a:endParaRPr lang="en-US" kern="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matchingName="Title Slide">
  <p:cSld name="Title Slide">
    <p:spTree>
      <p:nvGrpSpPr>
        <p:cNvPr id="1" name="Shape 19"/>
        <p:cNvGrpSpPr/>
        <p:nvPr/>
      </p:nvGrpSpPr>
      <p:grpSpPr>
        <a:xfrm>
          <a:off x="0" y="0"/>
          <a:ext cx="0" cy="0"/>
          <a:chOff x="0" y="0"/>
          <a:chExt cx="0" cy="0"/>
        </a:xfrm>
      </p:grpSpPr>
      <p:sp>
        <p:nvSpPr>
          <p:cNvPr id="20" name="Google Shape;20;p25"/>
          <p:cNvSpPr txBox="1">
            <a:spLocks noGrp="1"/>
          </p:cNvSpPr>
          <p:nvPr>
            <p:ph type="ctrTitle"/>
          </p:nvPr>
        </p:nvSpPr>
        <p:spPr>
          <a:xfrm>
            <a:off x="914400" y="2130426"/>
            <a:ext cx="103632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25"/>
          <p:cNvSpPr txBox="1">
            <a:spLocks noGrp="1"/>
          </p:cNvSpPr>
          <p:nvPr>
            <p:ph type="subTitle" idx="1"/>
          </p:nvPr>
        </p:nvSpPr>
        <p:spPr>
          <a:xfrm>
            <a:off x="1828800" y="3886200"/>
            <a:ext cx="85344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25"/>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buClr>
                <a:srgbClr val="000000"/>
              </a:buClr>
            </a:pPr>
            <a:endParaRPr lang="en-IN" kern="0"/>
          </a:p>
        </p:txBody>
      </p:sp>
      <p:sp>
        <p:nvSpPr>
          <p:cNvPr id="23" name="Google Shape;23;p25"/>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buClr>
                <a:srgbClr val="000000"/>
              </a:buClr>
            </a:pPr>
            <a:endParaRPr lang="en-IN" kern="0"/>
          </a:p>
        </p:txBody>
      </p:sp>
      <p:sp>
        <p:nvSpPr>
          <p:cNvPr id="24" name="Google Shape;24;p25"/>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a:buClr>
                <a:srgbClr val="000000"/>
              </a:buClr>
            </a:pPr>
            <a:fld id="{00000000-1234-1234-1234-123412341234}" type="slidenum">
              <a:rPr lang="en-US" kern="0" smtClean="0"/>
            </a:fld>
            <a:endParaRPr lang="en-US" kern="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matchingName="Title and Content">
  <p:cSld name="Title and Content">
    <p:spTree>
      <p:nvGrpSpPr>
        <p:cNvPr id="1" name="Shape 25"/>
        <p:cNvGrpSpPr/>
        <p:nvPr/>
      </p:nvGrpSpPr>
      <p:grpSpPr>
        <a:xfrm>
          <a:off x="0" y="0"/>
          <a:ext cx="0" cy="0"/>
          <a:chOff x="0" y="0"/>
          <a:chExt cx="0" cy="0"/>
        </a:xfrm>
      </p:grpSpPr>
      <p:sp>
        <p:nvSpPr>
          <p:cNvPr id="26" name="Google Shape;26;p2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26"/>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28" name="Google Shape;28;p26"/>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buClr>
                <a:srgbClr val="000000"/>
              </a:buClr>
            </a:pPr>
            <a:endParaRPr lang="en-IN" kern="0"/>
          </a:p>
        </p:txBody>
      </p:sp>
      <p:sp>
        <p:nvSpPr>
          <p:cNvPr id="29" name="Google Shape;29;p26"/>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buClr>
                <a:srgbClr val="000000"/>
              </a:buClr>
            </a:pPr>
            <a:endParaRPr lang="en-IN" kern="0"/>
          </a:p>
        </p:txBody>
      </p:sp>
      <p:sp>
        <p:nvSpPr>
          <p:cNvPr id="30" name="Google Shape;30;p26"/>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a:buClr>
                <a:srgbClr val="000000"/>
              </a:buClr>
            </a:pPr>
            <a:fld id="{00000000-1234-1234-1234-123412341234}" type="slidenum">
              <a:rPr lang="en-US" kern="0" smtClean="0"/>
            </a:fld>
            <a:endParaRPr lang="en-US" kern="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matchingName="Section Header">
  <p:cSld name="Section Header">
    <p:spTree>
      <p:nvGrpSpPr>
        <p:cNvPr id="1" name="Shape 31"/>
        <p:cNvGrpSpPr/>
        <p:nvPr/>
      </p:nvGrpSpPr>
      <p:grpSpPr>
        <a:xfrm>
          <a:off x="0" y="0"/>
          <a:ext cx="0" cy="0"/>
          <a:chOff x="0" y="0"/>
          <a:chExt cx="0" cy="0"/>
        </a:xfrm>
      </p:grpSpPr>
      <p:sp>
        <p:nvSpPr>
          <p:cNvPr id="32" name="Google Shape;32;p27"/>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panose="020F0502020204030204"/>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27"/>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p:txBody>
      </p:sp>
      <p:sp>
        <p:nvSpPr>
          <p:cNvPr id="34" name="Google Shape;34;p27"/>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buClr>
                <a:srgbClr val="000000"/>
              </a:buClr>
            </a:pPr>
            <a:endParaRPr lang="en-IN" kern="0"/>
          </a:p>
        </p:txBody>
      </p:sp>
      <p:sp>
        <p:nvSpPr>
          <p:cNvPr id="35" name="Google Shape;35;p27"/>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buClr>
                <a:srgbClr val="000000"/>
              </a:buClr>
            </a:pPr>
            <a:endParaRPr lang="en-IN" kern="0"/>
          </a:p>
        </p:txBody>
      </p:sp>
      <p:sp>
        <p:nvSpPr>
          <p:cNvPr id="36" name="Google Shape;36;p27"/>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a:buClr>
                <a:srgbClr val="000000"/>
              </a:buClr>
            </a:pPr>
            <a:fld id="{00000000-1234-1234-1234-123412341234}" type="slidenum">
              <a:rPr lang="en-US" kern="0" smtClean="0"/>
            </a:fld>
            <a:endParaRPr lang="en-US" kern="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matchingName="Two Content">
  <p:cSld name="Two Content">
    <p:spTree>
      <p:nvGrpSpPr>
        <p:cNvPr id="1" name="Shape 37"/>
        <p:cNvGrpSpPr/>
        <p:nvPr/>
      </p:nvGrpSpPr>
      <p:grpSpPr>
        <a:xfrm>
          <a:off x="0" y="0"/>
          <a:ext cx="0" cy="0"/>
          <a:chOff x="0" y="0"/>
          <a:chExt cx="0" cy="0"/>
        </a:xfrm>
      </p:grpSpPr>
      <p:sp>
        <p:nvSpPr>
          <p:cNvPr id="38" name="Google Shape;38;p2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28"/>
          <p:cNvSpPr txBox="1">
            <a:spLocks noGrp="1"/>
          </p:cNvSpPr>
          <p:nvPr>
            <p:ph type="body" idx="1"/>
          </p:nvPr>
        </p:nvSpPr>
        <p:spPr>
          <a:xfrm>
            <a:off x="609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p:txBody>
      </p:sp>
      <p:sp>
        <p:nvSpPr>
          <p:cNvPr id="40" name="Google Shape;40;p28"/>
          <p:cNvSpPr txBox="1">
            <a:spLocks noGrp="1"/>
          </p:cNvSpPr>
          <p:nvPr>
            <p:ph type="body" idx="2"/>
          </p:nvPr>
        </p:nvSpPr>
        <p:spPr>
          <a:xfrm>
            <a:off x="6197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p:txBody>
      </p:sp>
      <p:sp>
        <p:nvSpPr>
          <p:cNvPr id="41" name="Google Shape;41;p2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buClr>
                <a:srgbClr val="000000"/>
              </a:buClr>
            </a:pPr>
            <a:endParaRPr lang="en-IN" kern="0"/>
          </a:p>
        </p:txBody>
      </p:sp>
      <p:sp>
        <p:nvSpPr>
          <p:cNvPr id="42" name="Google Shape;42;p28"/>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buClr>
                <a:srgbClr val="000000"/>
              </a:buClr>
            </a:pPr>
            <a:endParaRPr lang="en-IN" kern="0"/>
          </a:p>
        </p:txBody>
      </p:sp>
      <p:sp>
        <p:nvSpPr>
          <p:cNvPr id="43" name="Google Shape;43;p28"/>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a:buClr>
                <a:srgbClr val="000000"/>
              </a:buClr>
            </a:pPr>
            <a:fld id="{00000000-1234-1234-1234-123412341234}" type="slidenum">
              <a:rPr lang="en-US" kern="0" smtClean="0"/>
            </a:fld>
            <a:endParaRPr lang="en-US" kern="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matchingName="Comparison">
  <p:cSld name="Comparison">
    <p:spTree>
      <p:nvGrpSpPr>
        <p:cNvPr id="1" name="Shape 44"/>
        <p:cNvGrpSpPr/>
        <p:nvPr/>
      </p:nvGrpSpPr>
      <p:grpSpPr>
        <a:xfrm>
          <a:off x="0" y="0"/>
          <a:ext cx="0" cy="0"/>
          <a:chOff x="0" y="0"/>
          <a:chExt cx="0" cy="0"/>
        </a:xfrm>
      </p:grpSpPr>
      <p:sp>
        <p:nvSpPr>
          <p:cNvPr id="45" name="Google Shape;45;p2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panose="020F0502020204030204"/>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29"/>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p:txBody>
      </p:sp>
      <p:sp>
        <p:nvSpPr>
          <p:cNvPr id="47" name="Google Shape;47;p29"/>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p:txBody>
      </p:sp>
      <p:sp>
        <p:nvSpPr>
          <p:cNvPr id="48" name="Google Shape;48;p29"/>
          <p:cNvSpPr txBox="1">
            <a:spLocks noGrp="1"/>
          </p:cNvSpPr>
          <p:nvPr>
            <p:ph type="body" idx="3"/>
          </p:nvPr>
        </p:nvSpPr>
        <p:spPr>
          <a:xfrm>
            <a:off x="6193368" y="1535113"/>
            <a:ext cx="5389033"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p:txBody>
      </p:sp>
      <p:sp>
        <p:nvSpPr>
          <p:cNvPr id="49" name="Google Shape;49;p29"/>
          <p:cNvSpPr txBox="1">
            <a:spLocks noGrp="1"/>
          </p:cNvSpPr>
          <p:nvPr>
            <p:ph type="body" idx="4"/>
          </p:nvPr>
        </p:nvSpPr>
        <p:spPr>
          <a:xfrm>
            <a:off x="6193368" y="2174875"/>
            <a:ext cx="5389033"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p:txBody>
      </p:sp>
      <p:sp>
        <p:nvSpPr>
          <p:cNvPr id="50" name="Google Shape;50;p29"/>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buClr>
                <a:srgbClr val="000000"/>
              </a:buClr>
            </a:pPr>
            <a:endParaRPr lang="en-IN" kern="0"/>
          </a:p>
        </p:txBody>
      </p:sp>
      <p:sp>
        <p:nvSpPr>
          <p:cNvPr id="51" name="Google Shape;51;p29"/>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buClr>
                <a:srgbClr val="000000"/>
              </a:buClr>
            </a:pPr>
            <a:endParaRPr lang="en-IN" kern="0"/>
          </a:p>
        </p:txBody>
      </p:sp>
      <p:sp>
        <p:nvSpPr>
          <p:cNvPr id="52" name="Google Shape;52;p29"/>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a:buClr>
                <a:srgbClr val="000000"/>
              </a:buClr>
            </a:pPr>
            <a:fld id="{00000000-1234-1234-1234-123412341234}" type="slidenum">
              <a:rPr lang="en-US" kern="0" smtClean="0"/>
            </a:fld>
            <a:endParaRPr lang="en-US" kern="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matchingName="Content with Caption">
  <p:cSld name="Content with Caption">
    <p:spTree>
      <p:nvGrpSpPr>
        <p:cNvPr id="1" name="Shape 58"/>
        <p:cNvGrpSpPr/>
        <p:nvPr/>
      </p:nvGrpSpPr>
      <p:grpSpPr>
        <a:xfrm>
          <a:off x="0" y="0"/>
          <a:ext cx="0" cy="0"/>
          <a:chOff x="0" y="0"/>
          <a:chExt cx="0" cy="0"/>
        </a:xfrm>
      </p:grpSpPr>
      <p:sp>
        <p:nvSpPr>
          <p:cNvPr id="59" name="Google Shape;59;p31"/>
          <p:cNvSpPr txBox="1">
            <a:spLocks noGrp="1"/>
          </p:cNvSpPr>
          <p:nvPr>
            <p:ph type="title"/>
          </p:nvPr>
        </p:nvSpPr>
        <p:spPr>
          <a:xfrm>
            <a:off x="609601" y="273050"/>
            <a:ext cx="4011084"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panose="020F0502020204030204"/>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1"/>
          <p:cNvSpPr txBox="1">
            <a:spLocks noGrp="1"/>
          </p:cNvSpPr>
          <p:nvPr>
            <p:ph type="body" idx="1"/>
          </p:nvPr>
        </p:nvSpPr>
        <p:spPr>
          <a:xfrm>
            <a:off x="4766733" y="273051"/>
            <a:ext cx="6815667"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p:txBody>
      </p:sp>
      <p:sp>
        <p:nvSpPr>
          <p:cNvPr id="61" name="Google Shape;61;p31"/>
          <p:cNvSpPr txBox="1">
            <a:spLocks noGrp="1"/>
          </p:cNvSpPr>
          <p:nvPr>
            <p:ph type="body" idx="2"/>
          </p:nvPr>
        </p:nvSpPr>
        <p:spPr>
          <a:xfrm>
            <a:off x="609601" y="1435101"/>
            <a:ext cx="4011084"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p:txBody>
      </p:sp>
      <p:sp>
        <p:nvSpPr>
          <p:cNvPr id="62" name="Google Shape;62;p3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buClr>
                <a:srgbClr val="000000"/>
              </a:buClr>
            </a:pPr>
            <a:endParaRPr lang="en-IN" kern="0"/>
          </a:p>
        </p:txBody>
      </p:sp>
      <p:sp>
        <p:nvSpPr>
          <p:cNvPr id="63" name="Google Shape;63;p3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buClr>
                <a:srgbClr val="000000"/>
              </a:buClr>
            </a:pPr>
            <a:endParaRPr lang="en-IN" kern="0"/>
          </a:p>
        </p:txBody>
      </p:sp>
      <p:sp>
        <p:nvSpPr>
          <p:cNvPr id="64" name="Google Shape;64;p3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a:buClr>
                <a:srgbClr val="000000"/>
              </a:buClr>
            </a:pPr>
            <a:fld id="{00000000-1234-1234-1234-123412341234}" type="slidenum">
              <a:rPr lang="en-US" kern="0" smtClean="0"/>
            </a:fld>
            <a:endParaRPr lang="en-US" kern="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matchingName="Picture with Caption">
  <p:cSld name="Picture with Caption">
    <p:spTree>
      <p:nvGrpSpPr>
        <p:cNvPr id="1" name="Shape 65"/>
        <p:cNvGrpSpPr/>
        <p:nvPr/>
      </p:nvGrpSpPr>
      <p:grpSpPr>
        <a:xfrm>
          <a:off x="0" y="0"/>
          <a:ext cx="0" cy="0"/>
          <a:chOff x="0" y="0"/>
          <a:chExt cx="0" cy="0"/>
        </a:xfrm>
      </p:grpSpPr>
      <p:sp>
        <p:nvSpPr>
          <p:cNvPr id="66" name="Google Shape;66;p32"/>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panose="020F0502020204030204"/>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2"/>
          <p:cNvSpPr>
            <a:spLocks noGrp="1"/>
          </p:cNvSpPr>
          <p:nvPr>
            <p:ph type="pic" idx="2"/>
          </p:nvPr>
        </p:nvSpPr>
        <p:spPr>
          <a:xfrm>
            <a:off x="2389717" y="612775"/>
            <a:ext cx="7315200" cy="4114800"/>
          </a:xfrm>
          <a:prstGeom prst="rect">
            <a:avLst/>
          </a:prstGeom>
          <a:noFill/>
          <a:ln>
            <a:noFill/>
          </a:ln>
        </p:spPr>
      </p:sp>
      <p:sp>
        <p:nvSpPr>
          <p:cNvPr id="68" name="Google Shape;68;p32"/>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p:txBody>
      </p:sp>
      <p:sp>
        <p:nvSpPr>
          <p:cNvPr id="69" name="Google Shape;69;p3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buClr>
                <a:srgbClr val="000000"/>
              </a:buClr>
            </a:pPr>
            <a:endParaRPr lang="en-IN" kern="0"/>
          </a:p>
        </p:txBody>
      </p:sp>
      <p:sp>
        <p:nvSpPr>
          <p:cNvPr id="70" name="Google Shape;70;p3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buClr>
                <a:srgbClr val="000000"/>
              </a:buClr>
            </a:pPr>
            <a:endParaRPr lang="en-IN" kern="0"/>
          </a:p>
        </p:txBody>
      </p:sp>
      <p:sp>
        <p:nvSpPr>
          <p:cNvPr id="71" name="Google Shape;71;p3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a:buClr>
                <a:srgbClr val="000000"/>
              </a:buClr>
            </a:pPr>
            <a:fld id="{00000000-1234-1234-1234-123412341234}" type="slidenum">
              <a:rPr lang="en-US" kern="0" smtClean="0"/>
            </a:fld>
            <a:endParaRPr lang="en-US" kern="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matchingName="Title and Vertical Text">
  <p:cSld name="Title and Vertical Text">
    <p:spTree>
      <p:nvGrpSpPr>
        <p:cNvPr id="1" name="Shape 72"/>
        <p:cNvGrpSpPr/>
        <p:nvPr/>
      </p:nvGrpSpPr>
      <p:grpSpPr>
        <a:xfrm>
          <a:off x="0" y="0"/>
          <a:ext cx="0" cy="0"/>
          <a:chOff x="0" y="0"/>
          <a:chExt cx="0" cy="0"/>
        </a:xfrm>
      </p:grpSpPr>
      <p:sp>
        <p:nvSpPr>
          <p:cNvPr id="73" name="Google Shape;73;p33"/>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3"/>
          <p:cNvSpPr txBox="1">
            <a:spLocks noGrp="1"/>
          </p:cNvSpPr>
          <p:nvPr>
            <p:ph type="body" idx="1"/>
          </p:nvPr>
        </p:nvSpPr>
        <p:spPr>
          <a:xfrm rot="5400000">
            <a:off x="3833020" y="-1623218"/>
            <a:ext cx="4525963" cy="10972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75" name="Google Shape;75;p33"/>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buClr>
                <a:srgbClr val="000000"/>
              </a:buClr>
            </a:pPr>
            <a:endParaRPr lang="en-IN" kern="0"/>
          </a:p>
        </p:txBody>
      </p:sp>
      <p:sp>
        <p:nvSpPr>
          <p:cNvPr id="76" name="Google Shape;76;p3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buClr>
                <a:srgbClr val="000000"/>
              </a:buClr>
            </a:pPr>
            <a:endParaRPr lang="en-IN" kern="0"/>
          </a:p>
        </p:txBody>
      </p:sp>
      <p:sp>
        <p:nvSpPr>
          <p:cNvPr id="77" name="Google Shape;77;p3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a:buClr>
                <a:srgbClr val="000000"/>
              </a:buClr>
            </a:pPr>
            <a:fld id="{00000000-1234-1234-1234-123412341234}" type="slidenum">
              <a:rPr lang="en-US" kern="0" smtClean="0"/>
            </a:fld>
            <a:endParaRPr lang="en-US" kern="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 Title and Text">
    <p:spTree>
      <p:nvGrpSpPr>
        <p:cNvPr id="1" name="Shape 78"/>
        <p:cNvGrpSpPr/>
        <p:nvPr/>
      </p:nvGrpSpPr>
      <p:grpSpPr>
        <a:xfrm>
          <a:off x="0" y="0"/>
          <a:ext cx="0" cy="0"/>
          <a:chOff x="0" y="0"/>
          <a:chExt cx="0" cy="0"/>
        </a:xfrm>
      </p:grpSpPr>
      <p:sp>
        <p:nvSpPr>
          <p:cNvPr id="79" name="Google Shape;79;p34"/>
          <p:cNvSpPr txBox="1">
            <a:spLocks noGrp="1"/>
          </p:cNvSpPr>
          <p:nvPr>
            <p:ph type="title"/>
          </p:nvPr>
        </p:nvSpPr>
        <p:spPr>
          <a:xfrm rot="5400000">
            <a:off x="7285039" y="1828801"/>
            <a:ext cx="5851525" cy="27432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4"/>
          <p:cNvSpPr txBox="1">
            <a:spLocks noGrp="1"/>
          </p:cNvSpPr>
          <p:nvPr>
            <p:ph type="body" idx="1"/>
          </p:nvPr>
        </p:nvSpPr>
        <p:spPr>
          <a:xfrm rot="5400000">
            <a:off x="1697039" y="-812800"/>
            <a:ext cx="5851525" cy="80264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81" name="Google Shape;81;p3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buClr>
                <a:srgbClr val="000000"/>
              </a:buClr>
            </a:pPr>
            <a:endParaRPr lang="en-IN" kern="0"/>
          </a:p>
        </p:txBody>
      </p:sp>
      <p:sp>
        <p:nvSpPr>
          <p:cNvPr id="82" name="Google Shape;82;p3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buClr>
                <a:srgbClr val="000000"/>
              </a:buClr>
            </a:pPr>
            <a:endParaRPr lang="en-IN" kern="0"/>
          </a:p>
        </p:txBody>
      </p:sp>
      <p:sp>
        <p:nvSpPr>
          <p:cNvPr id="83" name="Google Shape;83;p3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a:buClr>
                <a:srgbClr val="000000"/>
              </a:buClr>
            </a:pPr>
            <a:fld id="{00000000-1234-1234-1234-123412341234}" type="slidenum">
              <a:rPr lang="en-US" kern="0" smtClean="0"/>
            </a:fld>
            <a:endParaRPr lang="en-US" kern="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matchingName="Title and body">
  <p:cSld name="Title and body">
    <p:spTree>
      <p:nvGrpSpPr>
        <p:cNvPr id="1" name="Shape 25"/>
        <p:cNvGrpSpPr/>
        <p:nvPr/>
      </p:nvGrpSpPr>
      <p:grpSpPr>
        <a:xfrm>
          <a:off x="0" y="0"/>
          <a:ext cx="0" cy="0"/>
          <a:chOff x="0" y="0"/>
          <a:chExt cx="0" cy="0"/>
        </a:xfrm>
      </p:grpSpPr>
      <p:sp>
        <p:nvSpPr>
          <p:cNvPr id="26" name="Google Shape;26;g224e5d5c537_0_114"/>
          <p:cNvSpPr txBox="1">
            <a:spLocks noGrp="1"/>
          </p:cNvSpPr>
          <p:nvPr>
            <p:ph type="title"/>
          </p:nvPr>
        </p:nvSpPr>
        <p:spPr>
          <a:xfrm>
            <a:off x="415601" y="593367"/>
            <a:ext cx="11360700" cy="7635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27" name="Google Shape;27;g224e5d5c537_0_114"/>
          <p:cNvSpPr txBox="1">
            <a:spLocks noGrp="1"/>
          </p:cNvSpPr>
          <p:nvPr>
            <p:ph type="body" idx="1"/>
          </p:nvPr>
        </p:nvSpPr>
        <p:spPr>
          <a:xfrm>
            <a:off x="415601" y="1536633"/>
            <a:ext cx="11360700" cy="4555200"/>
          </a:xfrm>
          <a:prstGeom prst="rect">
            <a:avLst/>
          </a:prstGeom>
          <a:noFill/>
          <a:ln>
            <a:noFill/>
          </a:ln>
        </p:spPr>
        <p:txBody>
          <a:bodyPr spcFirstLastPara="1" wrap="square" lIns="121900" tIns="121900" rIns="121900" bIns="121900" anchor="t" anchorCtr="0">
            <a:normAutofit/>
          </a:bodyPr>
          <a:lstStyle>
            <a:lvl1pPr marL="342900" lvl="0" indent="-285750" algn="l">
              <a:lnSpc>
                <a:spcPct val="115000"/>
              </a:lnSpc>
              <a:spcBef>
                <a:spcPts val="0"/>
              </a:spcBef>
              <a:spcAft>
                <a:spcPts val="0"/>
              </a:spcAft>
              <a:buSzPts val="2400"/>
              <a:buChar char="●"/>
              <a:defRPr/>
            </a:lvl1pPr>
            <a:lvl2pPr marL="685800" lvl="1" indent="-262255" algn="l">
              <a:lnSpc>
                <a:spcPct val="115000"/>
              </a:lnSpc>
              <a:spcBef>
                <a:spcPts val="0"/>
              </a:spcBef>
              <a:spcAft>
                <a:spcPts val="0"/>
              </a:spcAft>
              <a:buSzPts val="1900"/>
              <a:buChar char="○"/>
              <a:defRPr/>
            </a:lvl2pPr>
            <a:lvl3pPr marL="1028700" lvl="2" indent="-262255" algn="l">
              <a:lnSpc>
                <a:spcPct val="115000"/>
              </a:lnSpc>
              <a:spcBef>
                <a:spcPts val="0"/>
              </a:spcBef>
              <a:spcAft>
                <a:spcPts val="0"/>
              </a:spcAft>
              <a:buSzPts val="1900"/>
              <a:buChar char="■"/>
              <a:defRPr/>
            </a:lvl3pPr>
            <a:lvl4pPr marL="1371600" lvl="3" indent="-262255" algn="l">
              <a:lnSpc>
                <a:spcPct val="115000"/>
              </a:lnSpc>
              <a:spcBef>
                <a:spcPts val="0"/>
              </a:spcBef>
              <a:spcAft>
                <a:spcPts val="0"/>
              </a:spcAft>
              <a:buSzPts val="1900"/>
              <a:buChar char="●"/>
              <a:defRPr/>
            </a:lvl4pPr>
            <a:lvl5pPr marL="1714500" lvl="4" indent="-262255" algn="l">
              <a:lnSpc>
                <a:spcPct val="115000"/>
              </a:lnSpc>
              <a:spcBef>
                <a:spcPts val="0"/>
              </a:spcBef>
              <a:spcAft>
                <a:spcPts val="0"/>
              </a:spcAft>
              <a:buSzPts val="1900"/>
              <a:buChar char="○"/>
              <a:defRPr/>
            </a:lvl5pPr>
            <a:lvl6pPr marL="2057400" lvl="5" indent="-262255" algn="l">
              <a:lnSpc>
                <a:spcPct val="115000"/>
              </a:lnSpc>
              <a:spcBef>
                <a:spcPts val="0"/>
              </a:spcBef>
              <a:spcAft>
                <a:spcPts val="0"/>
              </a:spcAft>
              <a:buSzPts val="1900"/>
              <a:buChar char="■"/>
              <a:defRPr/>
            </a:lvl6pPr>
            <a:lvl7pPr marL="2400300" lvl="6" indent="-262255" algn="l">
              <a:lnSpc>
                <a:spcPct val="115000"/>
              </a:lnSpc>
              <a:spcBef>
                <a:spcPts val="0"/>
              </a:spcBef>
              <a:spcAft>
                <a:spcPts val="0"/>
              </a:spcAft>
              <a:buSzPts val="1900"/>
              <a:buChar char="●"/>
              <a:defRPr/>
            </a:lvl7pPr>
            <a:lvl8pPr marL="2743200" lvl="7" indent="-262255" algn="l">
              <a:lnSpc>
                <a:spcPct val="115000"/>
              </a:lnSpc>
              <a:spcBef>
                <a:spcPts val="0"/>
              </a:spcBef>
              <a:spcAft>
                <a:spcPts val="0"/>
              </a:spcAft>
              <a:buSzPts val="1900"/>
              <a:buChar char="○"/>
              <a:defRPr/>
            </a:lvl8pPr>
            <a:lvl9pPr marL="3086100" lvl="8" indent="-262255" algn="l">
              <a:lnSpc>
                <a:spcPct val="115000"/>
              </a:lnSpc>
              <a:spcBef>
                <a:spcPts val="0"/>
              </a:spcBef>
              <a:spcAft>
                <a:spcPts val="0"/>
              </a:spcAft>
              <a:buSzPts val="1900"/>
              <a:buChar char="■"/>
              <a:defRPr/>
            </a:lvl9pPr>
          </a:lstStyle>
          <a:p/>
        </p:txBody>
      </p:sp>
      <p:sp>
        <p:nvSpPr>
          <p:cNvPr id="28" name="Google Shape;28;g224e5d5c537_0_114"/>
          <p:cNvSpPr txBox="1">
            <a:spLocks noGrp="1"/>
          </p:cNvSpPr>
          <p:nvPr>
            <p:ph type="sldNum" idx="12"/>
          </p:nvPr>
        </p:nvSpPr>
        <p:spPr>
          <a:xfrm>
            <a:off x="11296611"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panose="020B0604020202020204"/>
              <a:buNone/>
              <a:defRPr sz="975"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300"/>
              <a:buFont typeface="Arial" panose="020B0604020202020204"/>
              <a:buNone/>
              <a:defRPr sz="975"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300"/>
              <a:buFont typeface="Arial" panose="020B0604020202020204"/>
              <a:buNone/>
              <a:defRPr sz="975"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300"/>
              <a:buFont typeface="Arial" panose="020B0604020202020204"/>
              <a:buNone/>
              <a:defRPr sz="975"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300"/>
              <a:buFont typeface="Arial" panose="020B0604020202020204"/>
              <a:buNone/>
              <a:defRPr sz="975"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300"/>
              <a:buFont typeface="Arial" panose="020B0604020202020204"/>
              <a:buNone/>
              <a:defRPr sz="975"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300"/>
              <a:buFont typeface="Arial" panose="020B0604020202020204"/>
              <a:buNone/>
              <a:defRPr sz="975"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300"/>
              <a:buFont typeface="Arial" panose="020B0604020202020204"/>
              <a:buNone/>
              <a:defRPr sz="975"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300"/>
              <a:buFont typeface="Arial" panose="020B0604020202020204"/>
              <a:buNone/>
              <a:defRPr sz="975"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fld id="{00000000-1234-1234-1234-123412341234}" type="slidenum">
              <a:rPr lang="en-US" kern="0" smtClean="0">
                <a:solidFill>
                  <a:srgbClr val="1F497D"/>
                </a:solidFill>
              </a:rPr>
            </a:fld>
            <a:endParaRPr lang="en-US" kern="0">
              <a:solidFill>
                <a:srgbClr val="1F497D"/>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matchingName="Title Only">
  <p:cSld name="Title Only">
    <p:spTree>
      <p:nvGrpSpPr>
        <p:cNvPr id="1" name="Shape 53"/>
        <p:cNvGrpSpPr/>
        <p:nvPr/>
      </p:nvGrpSpPr>
      <p:grpSpPr>
        <a:xfrm>
          <a:off x="0" y="0"/>
          <a:ext cx="0" cy="0"/>
          <a:chOff x="0" y="0"/>
          <a:chExt cx="0" cy="0"/>
        </a:xfrm>
      </p:grpSpPr>
      <p:sp>
        <p:nvSpPr>
          <p:cNvPr id="54" name="Google Shape;54;p3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30"/>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buClr>
                <a:srgbClr val="000000"/>
              </a:buClr>
            </a:pPr>
            <a:endParaRPr lang="en-IN" kern="0"/>
          </a:p>
        </p:txBody>
      </p:sp>
      <p:sp>
        <p:nvSpPr>
          <p:cNvPr id="56" name="Google Shape;56;p30"/>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buClr>
                <a:srgbClr val="000000"/>
              </a:buClr>
            </a:pPr>
            <a:endParaRPr lang="en-IN" kern="0"/>
          </a:p>
        </p:txBody>
      </p:sp>
      <p:sp>
        <p:nvSpPr>
          <p:cNvPr id="57" name="Google Shape;57;p30"/>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a:buClr>
                <a:srgbClr val="000000"/>
              </a:buClr>
            </a:pPr>
            <a:fld id="{00000000-1234-1234-1234-123412341234}" type="slidenum">
              <a:rPr lang="en-US" kern="0" smtClean="0"/>
            </a:fld>
            <a:endParaRPr lang="en-US" kern="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3"/>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3"/>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spcBef>
                <a:spcPts val="56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spcBef>
                <a:spcPts val="48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2" name="Google Shape;12;p23"/>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a:buClr>
                <a:srgbClr val="000000"/>
              </a:buClr>
            </a:pPr>
            <a:endParaRPr lang="en-IN" kern="0"/>
          </a:p>
        </p:txBody>
      </p:sp>
      <p:sp>
        <p:nvSpPr>
          <p:cNvPr id="13" name="Google Shape;13;p2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a:buClr>
                <a:srgbClr val="000000"/>
              </a:buClr>
            </a:pPr>
            <a:endParaRPr lang="en-IN" kern="0"/>
          </a:p>
        </p:txBody>
      </p:sp>
      <p:sp>
        <p:nvSpPr>
          <p:cNvPr id="14" name="Google Shape;14;p2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a:buClr>
                <a:srgbClr val="000000"/>
              </a:buClr>
            </a:pPr>
            <a:fld id="{00000000-1234-1234-1234-123412341234}" type="slidenum">
              <a:rPr lang="en-US" kern="0" smtClean="0"/>
            </a:fld>
            <a:endParaRPr lang="en-US" kern="0"/>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4.xml"/><Relationship Id="rId1" Type="http://schemas.openxmlformats.org/officeDocument/2006/relationships/image" Target="../media/image10.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xml"/><Relationship Id="rId1" Type="http://schemas.openxmlformats.org/officeDocument/2006/relationships/image" Target="../media/image10.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14.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15.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16.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2.xml"/><Relationship Id="rId2" Type="http://schemas.openxmlformats.org/officeDocument/2006/relationships/image" Target="../media/image20.emf"/><Relationship Id="rId1"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1.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678806" y="1998021"/>
            <a:ext cx="4834388" cy="2861958"/>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34600" y="5640019"/>
            <a:ext cx="2057400" cy="1217981"/>
          </a:xfrm>
          <a:prstGeom prst="rect">
            <a:avLst/>
          </a:prstGeom>
        </p:spPr>
      </p:pic>
      <p:sp>
        <p:nvSpPr>
          <p:cNvPr id="2" name="Title 1"/>
          <p:cNvSpPr>
            <a:spLocks noGrp="1"/>
          </p:cNvSpPr>
          <p:nvPr>
            <p:ph type="title"/>
          </p:nvPr>
        </p:nvSpPr>
        <p:spPr>
          <a:xfrm>
            <a:off x="0" y="0"/>
            <a:ext cx="12192000" cy="1143000"/>
          </a:xfrm>
          <a:solidFill>
            <a:schemeClr val="tx2">
              <a:lumMod val="60000"/>
              <a:lumOff val="40000"/>
            </a:schemeClr>
          </a:solidFill>
        </p:spPr>
        <p:txBody>
          <a:bodyPr/>
          <a:lstStyle/>
          <a:p>
            <a:r>
              <a:rPr lang="en-US" dirty="0" smtClean="0"/>
              <a:t>QUESTION 4</a:t>
            </a:r>
            <a:endParaRPr lang="en-IN" dirty="0"/>
          </a:p>
        </p:txBody>
      </p:sp>
      <p:sp>
        <p:nvSpPr>
          <p:cNvPr id="3" name="Content Placeholder 2"/>
          <p:cNvSpPr>
            <a:spLocks noGrp="1"/>
          </p:cNvSpPr>
          <p:nvPr>
            <p:ph idx="1"/>
          </p:nvPr>
        </p:nvSpPr>
        <p:spPr>
          <a:xfrm>
            <a:off x="609600" y="1371600"/>
            <a:ext cx="10972800" cy="5029199"/>
          </a:xfrm>
        </p:spPr>
        <p:txBody>
          <a:bodyPr>
            <a:noAutofit/>
          </a:bodyPr>
          <a:lstStyle/>
          <a:p>
            <a:pPr algn="just"/>
            <a:r>
              <a:rPr lang="en-US" sz="2400" dirty="0" smtClean="0">
                <a:latin typeface="Times New Roman" panose="02020603050405020304" pitchFamily="18" charset="0"/>
                <a:cs typeface="Times New Roman" panose="02020603050405020304" pitchFamily="18" charset="0"/>
              </a:rPr>
              <a:t>Eight </a:t>
            </a:r>
            <a:r>
              <a:rPr lang="en-US" sz="2400" dirty="0">
                <a:latin typeface="Times New Roman" panose="02020603050405020304" pitchFamily="18" charset="0"/>
                <a:cs typeface="Times New Roman" panose="02020603050405020304" pitchFamily="18" charset="0"/>
              </a:rPr>
              <a:t>persons A, B, C, D, E, F, G, H are sitting around a hollow circular table such that four of them sit on the inner side of the table and face away from the center and the rest are sitting on the outer side circle and face towards the center. The persons sitting on the outer side circle are facing the persons sitting on the inner side of the table. They like either a fruit or a </a:t>
            </a:r>
            <a:r>
              <a:rPr lang="en-US" sz="2400" dirty="0" smtClean="0">
                <a:latin typeface="Times New Roman" panose="02020603050405020304" pitchFamily="18" charset="0"/>
                <a:cs typeface="Times New Roman" panose="02020603050405020304" pitchFamily="18" charset="0"/>
              </a:rPr>
              <a:t>color. Person </a:t>
            </a:r>
            <a:r>
              <a:rPr lang="en-US" sz="2400" dirty="0">
                <a:latin typeface="Times New Roman" panose="02020603050405020304" pitchFamily="18" charset="0"/>
                <a:cs typeface="Times New Roman" panose="02020603050405020304" pitchFamily="18" charset="0"/>
              </a:rPr>
              <a:t>on the same side of the table likes same </a:t>
            </a:r>
            <a:r>
              <a:rPr lang="en-US" sz="2400" dirty="0" smtClean="0">
                <a:latin typeface="Times New Roman" panose="02020603050405020304" pitchFamily="18" charset="0"/>
                <a:cs typeface="Times New Roman" panose="02020603050405020304" pitchFamily="18" charset="0"/>
              </a:rPr>
              <a:t>element.</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C </a:t>
            </a:r>
            <a:r>
              <a:rPr lang="en-US" sz="2400" dirty="0">
                <a:latin typeface="Times New Roman" panose="02020603050405020304" pitchFamily="18" charset="0"/>
                <a:cs typeface="Times New Roman" panose="02020603050405020304" pitchFamily="18" charset="0"/>
              </a:rPr>
              <a:t>is not neighbor of G, who likes green. B faces A, who likes blue.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one who likes mango faces the one who likes yellow. A sits 2nd to the left of the one who faces F. One of the eight persons likes litchi. D does not face G.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one who likes guava faces the one who is 2nd to the left of E, who likes Red. H is not immediate left of B. F does not like papaya. H is not facing away from the center. C does not like any fruit. </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34600" y="5640019"/>
            <a:ext cx="2057400" cy="1217981"/>
          </a:xfrm>
          <a:prstGeom prst="rect">
            <a:avLst/>
          </a:prstGeom>
        </p:spPr>
      </p:pic>
      <p:sp>
        <p:nvSpPr>
          <p:cNvPr id="3" name="Content Placeholder 2"/>
          <p:cNvSpPr>
            <a:spLocks noGrp="1"/>
          </p:cNvSpPr>
          <p:nvPr>
            <p:ph idx="1"/>
          </p:nvPr>
        </p:nvSpPr>
        <p:spPr>
          <a:xfrm>
            <a:off x="381000" y="304800"/>
            <a:ext cx="10972800" cy="6553200"/>
          </a:xfrm>
        </p:spPr>
        <p:txBody>
          <a:bodyPr>
            <a:noAutofit/>
          </a:bodyPr>
          <a:lstStyle/>
          <a:p>
            <a:pPr marL="0" indent="0">
              <a:buNone/>
            </a:pPr>
            <a:r>
              <a:rPr lang="en-US" sz="2400" dirty="0" smtClean="0">
                <a:latin typeface="Times New Roman" panose="02020603050405020304" pitchFamily="18" charset="0"/>
                <a:cs typeface="Times New Roman" panose="02020603050405020304" pitchFamily="18" charset="0"/>
              </a:rPr>
              <a:t>1)  Four </a:t>
            </a:r>
            <a:r>
              <a:rPr lang="en-US" sz="2400" dirty="0">
                <a:latin typeface="Times New Roman" panose="02020603050405020304" pitchFamily="18" charset="0"/>
                <a:cs typeface="Times New Roman" panose="02020603050405020304" pitchFamily="18" charset="0"/>
              </a:rPr>
              <a:t>of the following five belongs to a group find the one that does not belong to that group? </a:t>
            </a:r>
            <a:endParaRPr lang="en-US" sz="2400" dirty="0">
              <a:latin typeface="Times New Roman" panose="02020603050405020304" pitchFamily="18" charset="0"/>
              <a:cs typeface="Times New Roman" panose="02020603050405020304" pitchFamily="18" charset="0"/>
            </a:endParaRPr>
          </a:p>
          <a:p>
            <a:pPr marL="0" indent="0">
              <a:buNone/>
            </a:pPr>
            <a:r>
              <a:rPr lang="en-US" sz="2400" dirty="0" smtClean="0">
                <a:latin typeface="Times New Roman" panose="02020603050405020304" pitchFamily="18" charset="0"/>
                <a:cs typeface="Times New Roman" panose="02020603050405020304" pitchFamily="18" charset="0"/>
              </a:rPr>
              <a:t>A</a:t>
            </a:r>
            <a:r>
              <a:rPr lang="en-US" sz="2400" dirty="0">
                <a:latin typeface="Times New Roman" panose="02020603050405020304" pitchFamily="18" charset="0"/>
                <a:cs typeface="Times New Roman" panose="02020603050405020304" pitchFamily="18" charset="0"/>
              </a:rPr>
              <a:t>) F-red </a:t>
            </a:r>
            <a:endParaRPr lang="en-US" sz="2400" dirty="0">
              <a:latin typeface="Times New Roman" panose="02020603050405020304" pitchFamily="18" charset="0"/>
              <a:cs typeface="Times New Roman" panose="02020603050405020304" pitchFamily="18" charset="0"/>
            </a:endParaRPr>
          </a:p>
          <a:p>
            <a:pPr marL="0" indent="0">
              <a:buNone/>
            </a:pPr>
            <a:r>
              <a:rPr lang="en-US" sz="2400" dirty="0" smtClean="0">
                <a:latin typeface="Times New Roman" panose="02020603050405020304" pitchFamily="18" charset="0"/>
                <a:cs typeface="Times New Roman" panose="02020603050405020304" pitchFamily="18" charset="0"/>
              </a:rPr>
              <a:t>B) </a:t>
            </a:r>
            <a:r>
              <a:rPr lang="en-US" sz="2400" dirty="0">
                <a:latin typeface="Times New Roman" panose="02020603050405020304" pitchFamily="18" charset="0"/>
                <a:cs typeface="Times New Roman" panose="02020603050405020304" pitchFamily="18" charset="0"/>
              </a:rPr>
              <a:t>H-green </a:t>
            </a:r>
            <a:endParaRPr lang="en-US" sz="2400" dirty="0">
              <a:latin typeface="Times New Roman" panose="02020603050405020304" pitchFamily="18" charset="0"/>
              <a:cs typeface="Times New Roman" panose="02020603050405020304" pitchFamily="18" charset="0"/>
            </a:endParaRPr>
          </a:p>
          <a:p>
            <a:pPr marL="0" indent="0">
              <a:buNone/>
            </a:pPr>
            <a:r>
              <a:rPr lang="en-US" sz="2400" dirty="0" smtClean="0">
                <a:latin typeface="Times New Roman" panose="02020603050405020304" pitchFamily="18" charset="0"/>
                <a:cs typeface="Times New Roman" panose="02020603050405020304" pitchFamily="18" charset="0"/>
              </a:rPr>
              <a:t>C</a:t>
            </a:r>
            <a:r>
              <a:rPr lang="en-US" sz="2400" dirty="0">
                <a:latin typeface="Times New Roman" panose="02020603050405020304" pitchFamily="18" charset="0"/>
                <a:cs typeface="Times New Roman" panose="02020603050405020304" pitchFamily="18" charset="0"/>
              </a:rPr>
              <a:t>) A-Guava </a:t>
            </a:r>
            <a:endParaRPr lang="en-US" sz="2400" dirty="0">
              <a:latin typeface="Times New Roman" panose="02020603050405020304" pitchFamily="18" charset="0"/>
              <a:cs typeface="Times New Roman" panose="02020603050405020304" pitchFamily="18" charset="0"/>
            </a:endParaRPr>
          </a:p>
          <a:p>
            <a:pPr marL="0" indent="0">
              <a:buNone/>
            </a:pPr>
            <a:r>
              <a:rPr lang="en-US" sz="2400" dirty="0" smtClean="0">
                <a:latin typeface="Times New Roman" panose="02020603050405020304" pitchFamily="18" charset="0"/>
                <a:cs typeface="Times New Roman" panose="02020603050405020304" pitchFamily="18" charset="0"/>
              </a:rPr>
              <a:t>D</a:t>
            </a:r>
            <a:r>
              <a:rPr lang="en-US" sz="2400" dirty="0">
                <a:latin typeface="Times New Roman" panose="02020603050405020304" pitchFamily="18" charset="0"/>
                <a:cs typeface="Times New Roman" panose="02020603050405020304" pitchFamily="18" charset="0"/>
              </a:rPr>
              <a:t>) C-mango </a:t>
            </a:r>
            <a:endParaRPr lang="en-US" sz="2400" dirty="0">
              <a:latin typeface="Times New Roman" panose="02020603050405020304" pitchFamily="18" charset="0"/>
              <a:cs typeface="Times New Roman" panose="02020603050405020304" pitchFamily="18" charset="0"/>
            </a:endParaRPr>
          </a:p>
          <a:p>
            <a:pPr marL="0" indent="0">
              <a:buNone/>
            </a:pPr>
            <a:r>
              <a:rPr lang="en-US" sz="2400" dirty="0" smtClean="0">
                <a:latin typeface="Times New Roman" panose="02020603050405020304" pitchFamily="18" charset="0"/>
                <a:cs typeface="Times New Roman" panose="02020603050405020304" pitchFamily="18" charset="0"/>
              </a:rPr>
              <a:t>E</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D-papaya</a:t>
            </a:r>
            <a:endParaRPr lang="en-US" sz="2400" dirty="0" smtClean="0">
              <a:latin typeface="Times New Roman" panose="02020603050405020304" pitchFamily="18" charset="0"/>
              <a:cs typeface="Times New Roman" panose="02020603050405020304" pitchFamily="18" charset="0"/>
            </a:endParaRPr>
          </a:p>
          <a:p>
            <a:pPr marL="0" indent="0">
              <a:buNone/>
            </a:pPr>
            <a:endParaRPr lang="en-US" sz="2400" dirty="0" smtClean="0">
              <a:latin typeface="Times New Roman" panose="02020603050405020304" pitchFamily="18" charset="0"/>
              <a:cs typeface="Times New Roman" panose="02020603050405020304" pitchFamily="18" charset="0"/>
            </a:endParaRPr>
          </a:p>
          <a:p>
            <a:pPr marL="0" indent="0">
              <a:buNone/>
            </a:pPr>
            <a:r>
              <a:rPr lang="en-US" sz="2400" dirty="0" smtClean="0">
                <a:latin typeface="Times New Roman" panose="02020603050405020304" pitchFamily="18" charset="0"/>
                <a:cs typeface="Times New Roman" panose="02020603050405020304" pitchFamily="18" charset="0"/>
              </a:rPr>
              <a:t>2) Who </a:t>
            </a:r>
            <a:r>
              <a:rPr lang="en-US" sz="2400" dirty="0">
                <a:latin typeface="Times New Roman" panose="02020603050405020304" pitchFamily="18" charset="0"/>
                <a:cs typeface="Times New Roman" panose="02020603050405020304" pitchFamily="18" charset="0"/>
              </a:rPr>
              <a:t>among the following faces the one who sit immediate left to the one who likes litchi? </a:t>
            </a:r>
            <a:endParaRPr lang="en-US" sz="2400" dirty="0">
              <a:latin typeface="Times New Roman" panose="02020603050405020304" pitchFamily="18" charset="0"/>
              <a:cs typeface="Times New Roman" panose="02020603050405020304" pitchFamily="18" charset="0"/>
            </a:endParaRPr>
          </a:p>
          <a:p>
            <a:pPr marL="0" indent="0">
              <a:buNone/>
            </a:pPr>
            <a:r>
              <a:rPr lang="en-US" sz="2400" dirty="0" smtClean="0">
                <a:latin typeface="Times New Roman" panose="02020603050405020304" pitchFamily="18" charset="0"/>
                <a:cs typeface="Times New Roman" panose="02020603050405020304" pitchFamily="18" charset="0"/>
              </a:rPr>
              <a:t>A</a:t>
            </a:r>
            <a:r>
              <a:rPr lang="en-US" sz="2400" dirty="0">
                <a:latin typeface="Times New Roman" panose="02020603050405020304" pitchFamily="18" charset="0"/>
                <a:cs typeface="Times New Roman" panose="02020603050405020304" pitchFamily="18" charset="0"/>
              </a:rPr>
              <a:t>) F </a:t>
            </a:r>
            <a:endParaRPr lang="en-US" sz="2400" dirty="0">
              <a:latin typeface="Times New Roman" panose="02020603050405020304" pitchFamily="18" charset="0"/>
              <a:cs typeface="Times New Roman" panose="02020603050405020304" pitchFamily="18" charset="0"/>
            </a:endParaRPr>
          </a:p>
          <a:p>
            <a:pPr marL="0" indent="0">
              <a:buNone/>
            </a:pPr>
            <a:r>
              <a:rPr lang="en-US" sz="2400" dirty="0" smtClean="0">
                <a:latin typeface="Times New Roman" panose="02020603050405020304" pitchFamily="18" charset="0"/>
                <a:cs typeface="Times New Roman" panose="02020603050405020304" pitchFamily="18" charset="0"/>
              </a:rPr>
              <a:t>B</a:t>
            </a:r>
            <a:r>
              <a:rPr lang="en-US" sz="2400" dirty="0">
                <a:latin typeface="Times New Roman" panose="02020603050405020304" pitchFamily="18" charset="0"/>
                <a:cs typeface="Times New Roman" panose="02020603050405020304" pitchFamily="18" charset="0"/>
              </a:rPr>
              <a:t>) H </a:t>
            </a:r>
            <a:endParaRPr lang="en-US" sz="2400" dirty="0">
              <a:latin typeface="Times New Roman" panose="02020603050405020304" pitchFamily="18" charset="0"/>
              <a:cs typeface="Times New Roman" panose="02020603050405020304" pitchFamily="18" charset="0"/>
            </a:endParaRPr>
          </a:p>
          <a:p>
            <a:pPr marL="0" indent="0">
              <a:buNone/>
            </a:pPr>
            <a:r>
              <a:rPr lang="en-US" sz="2400" dirty="0" smtClean="0">
                <a:latin typeface="Times New Roman" panose="02020603050405020304" pitchFamily="18" charset="0"/>
                <a:cs typeface="Times New Roman" panose="02020603050405020304" pitchFamily="18" charset="0"/>
              </a:rPr>
              <a:t>C</a:t>
            </a:r>
            <a:r>
              <a:rPr lang="en-US" sz="2400" dirty="0">
                <a:latin typeface="Times New Roman" panose="02020603050405020304" pitchFamily="18" charset="0"/>
                <a:cs typeface="Times New Roman" panose="02020603050405020304" pitchFamily="18" charset="0"/>
              </a:rPr>
              <a:t>) B </a:t>
            </a:r>
            <a:endParaRPr lang="en-US" sz="2400" dirty="0">
              <a:latin typeface="Times New Roman" panose="02020603050405020304" pitchFamily="18" charset="0"/>
              <a:cs typeface="Times New Roman" panose="02020603050405020304" pitchFamily="18" charset="0"/>
            </a:endParaRPr>
          </a:p>
          <a:p>
            <a:pPr marL="0" indent="0">
              <a:buNone/>
            </a:pPr>
            <a:r>
              <a:rPr lang="en-US" sz="2400" dirty="0" smtClean="0">
                <a:latin typeface="Times New Roman" panose="02020603050405020304" pitchFamily="18" charset="0"/>
                <a:cs typeface="Times New Roman" panose="02020603050405020304" pitchFamily="18" charset="0"/>
              </a:rPr>
              <a:t>D</a:t>
            </a:r>
            <a:r>
              <a:rPr lang="en-US" sz="2400" dirty="0">
                <a:latin typeface="Times New Roman" panose="02020603050405020304" pitchFamily="18" charset="0"/>
                <a:cs typeface="Times New Roman" panose="02020603050405020304" pitchFamily="18" charset="0"/>
              </a:rPr>
              <a:t>) C </a:t>
            </a:r>
            <a:endParaRPr lang="en-US" sz="2400" dirty="0">
              <a:latin typeface="Times New Roman" panose="02020603050405020304" pitchFamily="18" charset="0"/>
              <a:cs typeface="Times New Roman" panose="02020603050405020304" pitchFamily="18" charset="0"/>
            </a:endParaRPr>
          </a:p>
          <a:p>
            <a:pPr marL="0" indent="0">
              <a:buNone/>
            </a:pPr>
            <a:r>
              <a:rPr lang="en-US" sz="2400" dirty="0" smtClean="0">
                <a:latin typeface="Times New Roman" panose="02020603050405020304" pitchFamily="18" charset="0"/>
                <a:cs typeface="Times New Roman" panose="02020603050405020304" pitchFamily="18" charset="0"/>
              </a:rPr>
              <a:t>E</a:t>
            </a:r>
            <a:r>
              <a:rPr lang="en-US" sz="2400" dirty="0">
                <a:latin typeface="Times New Roman" panose="02020603050405020304" pitchFamily="18" charset="0"/>
                <a:cs typeface="Times New Roman" panose="02020603050405020304" pitchFamily="18" charset="0"/>
              </a:rPr>
              <a:t>) None of these </a:t>
            </a:r>
            <a:endParaRPr lang="en-US" sz="2400" dirty="0" smtClean="0">
              <a:latin typeface="Times New Roman" panose="02020603050405020304" pitchFamily="18" charset="0"/>
              <a:cs typeface="Times New Roman" panose="02020603050405020304" pitchFamily="18" charset="0"/>
            </a:endParaRPr>
          </a:p>
          <a:p>
            <a:pPr marL="0" indent="0">
              <a:buNone/>
            </a:pPr>
            <a:endParaRPr lang="en-US" sz="2400" dirty="0" smtClean="0">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34600" y="5640019"/>
            <a:ext cx="2057400" cy="1217981"/>
          </a:xfrm>
          <a:prstGeom prst="rect">
            <a:avLst/>
          </a:prstGeom>
        </p:spPr>
      </p:pic>
      <p:sp>
        <p:nvSpPr>
          <p:cNvPr id="3" name="Content Placeholder 2"/>
          <p:cNvSpPr>
            <a:spLocks noGrp="1"/>
          </p:cNvSpPr>
          <p:nvPr>
            <p:ph idx="1"/>
          </p:nvPr>
        </p:nvSpPr>
        <p:spPr>
          <a:xfrm>
            <a:off x="381000" y="0"/>
            <a:ext cx="10972800" cy="6858000"/>
          </a:xfrm>
        </p:spPr>
        <p:txBody>
          <a:bodyPr>
            <a:noAutofit/>
          </a:bodyPr>
          <a:lstStyle/>
          <a:p>
            <a:endParaRPr lang="en-US" sz="2800" dirty="0"/>
          </a:p>
          <a:p>
            <a:pPr marL="0" indent="0">
              <a:buNone/>
            </a:pPr>
            <a:br>
              <a:rPr lang="en-US" sz="2800" dirty="0"/>
            </a:br>
            <a:endParaRPr lang="en-IN" sz="2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828800" y="228600"/>
            <a:ext cx="6858000" cy="6019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371599"/>
            <a:ext cx="10972800" cy="4754565"/>
          </a:xfrm>
        </p:spPr>
        <p:txBody>
          <a:bodyPr>
            <a:noAutofit/>
          </a:bodyPr>
          <a:lstStyle/>
          <a:p>
            <a:pPr marL="76200" indent="0" algn="just">
              <a:buNone/>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Direction: Study the following information carefully and answer the questions.</a:t>
            </a: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pPr marL="76200" indent="0" algn="just">
              <a:buNone/>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Eight colleagues- A, B, C, D, E, F, G, and H are sitting around a circular table facing the center but not necessarily in the same order. Each one of them hold a different post - Manager, Company - Secretary, Chairman, President, Vice-President, Group-Leader, Financial Adviser and Managing Director.</a:t>
            </a: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pPr marL="533400" indent="-457200" algn="just">
              <a:buAutoNum type="arabicParenR"/>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A sits third to the right of Managing Director. Only two people sits between the Managing Director and H.</a:t>
            </a: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pPr marL="533400" indent="-457200" algn="just">
              <a:buAutoNum type="arabicParenR"/>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 The Vice- President and the Company Secretary are immediate neighbors. </a:t>
            </a: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pPr marL="533400" indent="-457200" algn="just">
              <a:buAutoNum type="arabicParenR"/>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Neither A nor H is a Vice- President or a Company Secretary. The Vice- President is not an immediate neighbors of the Managing Director.</a:t>
            </a: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pPr marL="533400" indent="-457200" algn="just">
              <a:buAutoNum type="arabicParenR"/>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 The Manager sits second to the left of E. E is not an immediate neighbor of H. The Manager is an immediate neighbor of both the Group- leader and the Financial Adviser. </a:t>
            </a: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pPr marL="533400" indent="-457200" algn="just">
              <a:buAutoNum type="arabicParenR"/>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The Financial Adviser sits third to the right of B. B is not the Vice- President. </a:t>
            </a: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pPr marL="533400" indent="-457200" algn="just">
              <a:buAutoNum type="arabicParenR"/>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C sits on the immediate right of the Chairman. A is not the chairman. F is not an immediate neighbor of A.</a:t>
            </a: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pPr marL="533400" indent="-457200" algn="just">
              <a:buAutoNum type="arabicParenR"/>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 G is not an immediate neighbor of the Manager.</a:t>
            </a:r>
            <a:endParaRPr lang="en-IN" sz="20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34600" y="5689895"/>
            <a:ext cx="2057400" cy="1217981"/>
          </a:xfrm>
          <a:prstGeom prst="rect">
            <a:avLst/>
          </a:prstGeom>
        </p:spPr>
      </p:pic>
      <p:sp>
        <p:nvSpPr>
          <p:cNvPr id="5" name="Title 1"/>
          <p:cNvSpPr>
            <a:spLocks noGrp="1"/>
          </p:cNvSpPr>
          <p:nvPr>
            <p:ph type="title"/>
          </p:nvPr>
        </p:nvSpPr>
        <p:spPr>
          <a:xfrm>
            <a:off x="0" y="-58057"/>
            <a:ext cx="12192000" cy="1143000"/>
          </a:xfrm>
          <a:solidFill>
            <a:schemeClr val="tx2">
              <a:lumMod val="60000"/>
              <a:lumOff val="40000"/>
            </a:schemeClr>
          </a:solidFill>
        </p:spPr>
        <p:txBody>
          <a:bodyPr/>
          <a:lstStyle/>
          <a:p>
            <a:r>
              <a:rPr lang="en-US" dirty="0" smtClean="0"/>
              <a:t>QUESTION 5</a:t>
            </a:r>
            <a:endParaRPr lang="en-IN"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34600" y="5689895"/>
            <a:ext cx="2057400" cy="1217981"/>
          </a:xfrm>
          <a:prstGeom prst="rect">
            <a:avLst/>
          </a:prstGeom>
        </p:spPr>
      </p:pic>
      <p:sp>
        <p:nvSpPr>
          <p:cNvPr id="2" name="Rectangle 1"/>
          <p:cNvSpPr/>
          <p:nvPr/>
        </p:nvSpPr>
        <p:spPr>
          <a:xfrm>
            <a:off x="914400" y="612845"/>
            <a:ext cx="10363200" cy="6001643"/>
          </a:xfrm>
          <a:prstGeom prst="rect">
            <a:avLst/>
          </a:prstGeom>
        </p:spPr>
        <p:txBody>
          <a:bodyPr wrap="square">
            <a:spAutoFit/>
          </a:bodyPr>
          <a:lstStyle/>
          <a:p>
            <a:pPr marL="76200" indent="0" algn="just">
              <a:buNone/>
            </a:pPr>
            <a:r>
              <a:rPr lang="en-US" sz="2400" dirty="0">
                <a:latin typeface="Times New Roman" panose="02020603050405020304" pitchFamily="18" charset="0"/>
                <a:cs typeface="Times New Roman" panose="02020603050405020304" pitchFamily="18" charset="0"/>
              </a:rPr>
              <a:t>1Q.Which of the following is true with respect to the given seating arrangement?</a:t>
            </a:r>
            <a:endParaRPr lang="en-US" sz="2400" dirty="0">
              <a:latin typeface="Times New Roman" panose="02020603050405020304" pitchFamily="18" charset="0"/>
              <a:cs typeface="Times New Roman" panose="02020603050405020304" pitchFamily="18" charset="0"/>
            </a:endParaRPr>
          </a:p>
          <a:p>
            <a:pPr marL="76200" indent="0" algn="just">
              <a:buNone/>
            </a:pPr>
            <a:endParaRPr lang="en-US" sz="2400" dirty="0">
              <a:latin typeface="Times New Roman" panose="02020603050405020304" pitchFamily="18" charset="0"/>
              <a:cs typeface="Times New Roman" panose="02020603050405020304" pitchFamily="18" charset="0"/>
            </a:endParaRPr>
          </a:p>
          <a:p>
            <a:pPr marL="76200" indent="0" algn="just">
              <a:buNone/>
            </a:pPr>
            <a:r>
              <a:rPr lang="en-US" sz="2400" dirty="0">
                <a:latin typeface="Times New Roman" panose="02020603050405020304" pitchFamily="18" charset="0"/>
                <a:cs typeface="Times New Roman" panose="02020603050405020304" pitchFamily="18" charset="0"/>
              </a:rPr>
              <a:t>A) The Group Leader of the Company is an immediate neighbour of the Vice President.</a:t>
            </a:r>
            <a:endParaRPr lang="en-US" sz="2400" dirty="0">
              <a:latin typeface="Times New Roman" panose="02020603050405020304" pitchFamily="18" charset="0"/>
              <a:cs typeface="Times New Roman" panose="02020603050405020304" pitchFamily="18" charset="0"/>
            </a:endParaRPr>
          </a:p>
          <a:p>
            <a:pPr marL="76200" indent="0" algn="just">
              <a:buNone/>
            </a:pPr>
            <a:r>
              <a:rPr lang="en-US" sz="2400" dirty="0">
                <a:latin typeface="Times New Roman" panose="02020603050405020304" pitchFamily="18" charset="0"/>
                <a:cs typeface="Times New Roman" panose="02020603050405020304" pitchFamily="18" charset="0"/>
              </a:rPr>
              <a:t>B) G sits second to the right of D.</a:t>
            </a:r>
            <a:endParaRPr lang="en-US" sz="2400" dirty="0">
              <a:latin typeface="Times New Roman" panose="02020603050405020304" pitchFamily="18" charset="0"/>
              <a:cs typeface="Times New Roman" panose="02020603050405020304" pitchFamily="18" charset="0"/>
            </a:endParaRPr>
          </a:p>
          <a:p>
            <a:pPr marL="76200" indent="0" algn="just">
              <a:buNone/>
            </a:pPr>
            <a:r>
              <a:rPr lang="en-US" sz="2400" dirty="0">
                <a:latin typeface="Times New Roman" panose="02020603050405020304" pitchFamily="18" charset="0"/>
                <a:cs typeface="Times New Roman" panose="02020603050405020304" pitchFamily="18" charset="0"/>
              </a:rPr>
              <a:t>C) The Group leader and the company secretary are immediate neighbors.</a:t>
            </a:r>
            <a:endParaRPr lang="en-US" sz="2400" dirty="0">
              <a:latin typeface="Times New Roman" panose="02020603050405020304" pitchFamily="18" charset="0"/>
              <a:cs typeface="Times New Roman" panose="02020603050405020304" pitchFamily="18" charset="0"/>
            </a:endParaRPr>
          </a:p>
          <a:p>
            <a:pPr marL="76200" indent="0" algn="just">
              <a:buNone/>
            </a:pPr>
            <a:r>
              <a:rPr lang="en-US" sz="2400" dirty="0">
                <a:latin typeface="Times New Roman" panose="02020603050405020304" pitchFamily="18" charset="0"/>
                <a:cs typeface="Times New Roman" panose="02020603050405020304" pitchFamily="18" charset="0"/>
              </a:rPr>
              <a:t>D) The Chairman of the company sits to the immediate left of Managing Director.</a:t>
            </a:r>
            <a:endParaRPr lang="en-US" sz="2400" dirty="0">
              <a:latin typeface="Times New Roman" panose="02020603050405020304" pitchFamily="18" charset="0"/>
              <a:cs typeface="Times New Roman" panose="02020603050405020304" pitchFamily="18" charset="0"/>
            </a:endParaRPr>
          </a:p>
          <a:p>
            <a:pPr marL="76200" indent="0" algn="just">
              <a:buNone/>
            </a:pPr>
            <a:r>
              <a:rPr lang="en-US" sz="2400" dirty="0">
                <a:latin typeface="Times New Roman" panose="02020603050405020304" pitchFamily="18" charset="0"/>
                <a:cs typeface="Times New Roman" panose="02020603050405020304" pitchFamily="18" charset="0"/>
              </a:rPr>
              <a:t>E) The Group Leader sits second to the left of D</a:t>
            </a:r>
            <a:endParaRPr lang="en-US" sz="2400" dirty="0">
              <a:latin typeface="Times New Roman" panose="02020603050405020304" pitchFamily="18" charset="0"/>
              <a:cs typeface="Times New Roman" panose="02020603050405020304" pitchFamily="18" charset="0"/>
            </a:endParaRPr>
          </a:p>
          <a:p>
            <a:pPr marL="76200" indent="0" algn="just">
              <a:buNone/>
            </a:pPr>
            <a:endParaRPr lang="en-US" sz="2400" dirty="0">
              <a:latin typeface="Times New Roman" panose="02020603050405020304" pitchFamily="18" charset="0"/>
              <a:cs typeface="Times New Roman" panose="02020603050405020304" pitchFamily="18" charset="0"/>
            </a:endParaRPr>
          </a:p>
          <a:p>
            <a:pPr marL="76200" indent="0" algn="just">
              <a:buNone/>
            </a:pPr>
            <a:r>
              <a:rPr lang="en-US" sz="2400" dirty="0">
                <a:latin typeface="Times New Roman" panose="02020603050405020304" pitchFamily="18" charset="0"/>
                <a:cs typeface="Times New Roman" panose="02020603050405020304" pitchFamily="18" charset="0"/>
              </a:rPr>
              <a:t>2Q.Who among the following sits exactly between Managing Director and H?</a:t>
            </a:r>
            <a:endParaRPr lang="en-US" sz="2400" dirty="0">
              <a:latin typeface="Times New Roman" panose="02020603050405020304" pitchFamily="18" charset="0"/>
              <a:cs typeface="Times New Roman" panose="02020603050405020304" pitchFamily="18" charset="0"/>
            </a:endParaRPr>
          </a:p>
          <a:p>
            <a:pPr marL="76200" indent="0" algn="just">
              <a:buNone/>
            </a:pPr>
            <a:endParaRPr lang="en-US" sz="2400" dirty="0">
              <a:latin typeface="Times New Roman" panose="02020603050405020304" pitchFamily="18" charset="0"/>
              <a:cs typeface="Times New Roman" panose="02020603050405020304" pitchFamily="18" charset="0"/>
            </a:endParaRPr>
          </a:p>
          <a:p>
            <a:pPr marL="76200" indent="0" algn="just">
              <a:buNone/>
            </a:pPr>
            <a:r>
              <a:rPr lang="en-US" sz="2400" dirty="0">
                <a:latin typeface="Times New Roman" panose="02020603050405020304" pitchFamily="18" charset="0"/>
                <a:cs typeface="Times New Roman" panose="02020603050405020304" pitchFamily="18" charset="0"/>
              </a:rPr>
              <a:t>A) H and the Chairman</a:t>
            </a:r>
            <a:endParaRPr lang="en-US" sz="2400" dirty="0">
              <a:latin typeface="Times New Roman" panose="02020603050405020304" pitchFamily="18" charset="0"/>
              <a:cs typeface="Times New Roman" panose="02020603050405020304" pitchFamily="18" charset="0"/>
            </a:endParaRPr>
          </a:p>
          <a:p>
            <a:pPr marL="76200" indent="0" algn="just">
              <a:buNone/>
            </a:pPr>
            <a:r>
              <a:rPr lang="en-US" sz="2400" dirty="0">
                <a:latin typeface="Times New Roman" panose="02020603050405020304" pitchFamily="18" charset="0"/>
                <a:cs typeface="Times New Roman" panose="02020603050405020304" pitchFamily="18" charset="0"/>
              </a:rPr>
              <a:t>B) B and G</a:t>
            </a:r>
            <a:endParaRPr lang="en-US" sz="2400" dirty="0">
              <a:latin typeface="Times New Roman" panose="02020603050405020304" pitchFamily="18" charset="0"/>
              <a:cs typeface="Times New Roman" panose="02020603050405020304" pitchFamily="18" charset="0"/>
            </a:endParaRPr>
          </a:p>
          <a:p>
            <a:pPr marL="76200" indent="0" algn="just">
              <a:buNone/>
            </a:pPr>
            <a:r>
              <a:rPr lang="en-US" sz="2400" dirty="0">
                <a:latin typeface="Times New Roman" panose="02020603050405020304" pitchFamily="18" charset="0"/>
                <a:cs typeface="Times New Roman" panose="02020603050405020304" pitchFamily="18" charset="0"/>
              </a:rPr>
              <a:t>C) The Chairman and C</a:t>
            </a:r>
            <a:endParaRPr lang="en-US" sz="2400" dirty="0">
              <a:latin typeface="Times New Roman" panose="02020603050405020304" pitchFamily="18" charset="0"/>
              <a:cs typeface="Times New Roman" panose="02020603050405020304" pitchFamily="18" charset="0"/>
            </a:endParaRPr>
          </a:p>
          <a:p>
            <a:pPr marL="76200" indent="0" algn="just">
              <a:buNone/>
            </a:pPr>
            <a:r>
              <a:rPr lang="en-US" sz="2400" dirty="0">
                <a:latin typeface="Times New Roman" panose="02020603050405020304" pitchFamily="18" charset="0"/>
                <a:cs typeface="Times New Roman" panose="02020603050405020304" pitchFamily="18" charset="0"/>
              </a:rPr>
              <a:t>D) F and C</a:t>
            </a:r>
            <a:endParaRPr lang="en-US" sz="2400" dirty="0">
              <a:latin typeface="Times New Roman" panose="02020603050405020304" pitchFamily="18" charset="0"/>
              <a:cs typeface="Times New Roman" panose="02020603050405020304" pitchFamily="18" charset="0"/>
            </a:endParaRPr>
          </a:p>
          <a:p>
            <a:pPr marL="76200" indent="0" algn="just">
              <a:buNone/>
            </a:pPr>
            <a:r>
              <a:rPr lang="en-US" sz="2400" dirty="0">
                <a:latin typeface="Times New Roman" panose="02020603050405020304" pitchFamily="18" charset="0"/>
                <a:cs typeface="Times New Roman" panose="02020603050405020304" pitchFamily="18" charset="0"/>
              </a:rPr>
              <a:t>E) E and the Group Leader</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15600" y="685800"/>
            <a:ext cx="11502080" cy="55473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34600" y="5640019"/>
            <a:ext cx="2057400" cy="1217981"/>
          </a:xfrm>
          <a:prstGeom prst="rect">
            <a:avLst/>
          </a:prstGeom>
        </p:spPr>
      </p:pic>
      <p:sp>
        <p:nvSpPr>
          <p:cNvPr id="3" name="Content Placeholder 2"/>
          <p:cNvSpPr>
            <a:spLocks noGrp="1"/>
          </p:cNvSpPr>
          <p:nvPr>
            <p:ph idx="1"/>
          </p:nvPr>
        </p:nvSpPr>
        <p:spPr>
          <a:xfrm>
            <a:off x="457200" y="1600200"/>
            <a:ext cx="10972800" cy="4525963"/>
          </a:xfrm>
        </p:spPr>
        <p:txBody>
          <a:bodyPr>
            <a:normAutofit/>
          </a:bodyPr>
          <a:lstStyle/>
          <a:p>
            <a:pPr marL="0" indent="0" algn="just">
              <a:buNone/>
            </a:pPr>
            <a:r>
              <a:rPr lang="en-US" dirty="0">
                <a:latin typeface="Times New Roman" panose="02020603050405020304" pitchFamily="18" charset="0"/>
                <a:cs typeface="Times New Roman" panose="02020603050405020304" pitchFamily="18" charset="0"/>
              </a:rPr>
              <a:t>Seven employees Shaikh, </a:t>
            </a:r>
            <a:r>
              <a:rPr lang="en-US" dirty="0" err="1">
                <a:latin typeface="Times New Roman" panose="02020603050405020304" pitchFamily="18" charset="0"/>
                <a:cs typeface="Times New Roman" panose="02020603050405020304" pitchFamily="18" charset="0"/>
              </a:rPr>
              <a:t>Tej</a:t>
            </a:r>
            <a:r>
              <a:rPr lang="en-US" dirty="0">
                <a:latin typeface="Times New Roman" panose="02020603050405020304" pitchFamily="18" charset="0"/>
                <a:cs typeface="Times New Roman" panose="02020603050405020304" pitchFamily="18" charset="0"/>
              </a:rPr>
              <a:t>, Vijay, Jai, </a:t>
            </a:r>
            <a:r>
              <a:rPr lang="en-US" dirty="0" err="1">
                <a:latin typeface="Times New Roman" panose="02020603050405020304" pitchFamily="18" charset="0"/>
                <a:cs typeface="Times New Roman" panose="02020603050405020304" pitchFamily="18" charset="0"/>
              </a:rPr>
              <a:t>Ambani</a:t>
            </a:r>
            <a:r>
              <a:rPr lang="en-US" dirty="0">
                <a:latin typeface="Times New Roman" panose="02020603050405020304" pitchFamily="18" charset="0"/>
                <a:cs typeface="Times New Roman" panose="02020603050405020304" pitchFamily="18" charset="0"/>
              </a:rPr>
              <a:t>, Mala and Boss are sitting in a circle and facing the centre. Jai is sitting three placed right of Boss who is sitting one place right of Shaikh. Vijay forms an angle of 90 degree from </a:t>
            </a:r>
            <a:r>
              <a:rPr lang="en-US" dirty="0" err="1">
                <a:latin typeface="Times New Roman" panose="02020603050405020304" pitchFamily="18" charset="0"/>
                <a:cs typeface="Times New Roman" panose="02020603050405020304" pitchFamily="18" charset="0"/>
              </a:rPr>
              <a:t>Ambani</a:t>
            </a:r>
            <a:r>
              <a:rPr lang="en-US" dirty="0">
                <a:latin typeface="Times New Roman" panose="02020603050405020304" pitchFamily="18" charset="0"/>
                <a:cs typeface="Times New Roman" panose="02020603050405020304" pitchFamily="18" charset="0"/>
              </a:rPr>
              <a:t> and an angle of 120 degree from Mala. Mala is just opposite to </a:t>
            </a:r>
            <a:r>
              <a:rPr lang="en-US" dirty="0" err="1">
                <a:latin typeface="Times New Roman" panose="02020603050405020304" pitchFamily="18" charset="0"/>
                <a:cs typeface="Times New Roman" panose="02020603050405020304" pitchFamily="18" charset="0"/>
              </a:rPr>
              <a:t>Tej</a:t>
            </a:r>
            <a:r>
              <a:rPr lang="en-US" dirty="0">
                <a:latin typeface="Times New Roman" panose="02020603050405020304" pitchFamily="18" charset="0"/>
                <a:cs typeface="Times New Roman" panose="02020603050405020304" pitchFamily="18" charset="0"/>
              </a:rPr>
              <a:t> and is sitting just on the left of </a:t>
            </a:r>
            <a:r>
              <a:rPr lang="en-US" dirty="0" err="1">
                <a:latin typeface="Times New Roman" panose="02020603050405020304" pitchFamily="18" charset="0"/>
                <a:cs typeface="Times New Roman" panose="02020603050405020304" pitchFamily="18" charset="0"/>
              </a:rPr>
              <a:t>Ambani</a:t>
            </a:r>
            <a:r>
              <a:rPr lang="en-US" dirty="0">
                <a:latin typeface="Times New Roman" panose="02020603050405020304" pitchFamily="18" charset="0"/>
                <a:cs typeface="Times New Roman" panose="02020603050405020304" pitchFamily="18" charset="0"/>
              </a:rPr>
              <a:t>. Only Jai is between Vijay and </a:t>
            </a:r>
            <a:r>
              <a:rPr lang="en-US" dirty="0" err="1">
                <a:latin typeface="Times New Roman" panose="02020603050405020304" pitchFamily="18" charset="0"/>
                <a:cs typeface="Times New Roman" panose="02020603050405020304" pitchFamily="18" charset="0"/>
              </a:rPr>
              <a:t>Ambani</a:t>
            </a:r>
            <a:r>
              <a:rPr lang="en-US"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0" y="-58057"/>
            <a:ext cx="12192000" cy="1143000"/>
          </a:xfrm>
          <a:solidFill>
            <a:schemeClr val="tx2">
              <a:lumMod val="60000"/>
              <a:lumOff val="40000"/>
            </a:schemeClr>
          </a:solidFill>
        </p:spPr>
        <p:txBody>
          <a:bodyPr/>
          <a:lstStyle/>
          <a:p>
            <a:r>
              <a:rPr lang="en-US" dirty="0" smtClean="0"/>
              <a:t>QUESTION </a:t>
            </a:r>
            <a:r>
              <a:rPr lang="en-US" dirty="0"/>
              <a:t>6</a:t>
            </a:r>
            <a:endParaRPr lang="en-IN"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34600" y="5640019"/>
            <a:ext cx="2057400" cy="1217981"/>
          </a:xfrm>
          <a:prstGeom prst="rect">
            <a:avLst/>
          </a:prstGeom>
        </p:spPr>
      </p:pic>
      <p:sp>
        <p:nvSpPr>
          <p:cNvPr id="3" name="Content Placeholder 2"/>
          <p:cNvSpPr>
            <a:spLocks noGrp="1"/>
          </p:cNvSpPr>
          <p:nvPr>
            <p:ph idx="1"/>
          </p:nvPr>
        </p:nvSpPr>
        <p:spPr>
          <a:xfrm>
            <a:off x="533400" y="533400"/>
            <a:ext cx="10972800" cy="4525963"/>
          </a:xfrm>
        </p:spPr>
        <p:txBody>
          <a:bodyPr>
            <a:noAutofit/>
          </a:bodyPr>
          <a:lstStyle/>
          <a:p>
            <a:pPr marL="0" indent="0" algn="just">
              <a:buNone/>
            </a:pPr>
            <a:r>
              <a:rPr lang="en-US" sz="2400" dirty="0" smtClean="0">
                <a:latin typeface="Times New Roman" panose="02020603050405020304" pitchFamily="18" charset="0"/>
                <a:cs typeface="Times New Roman" panose="02020603050405020304" pitchFamily="18" charset="0"/>
              </a:rPr>
              <a:t>1) Which </a:t>
            </a:r>
            <a:r>
              <a:rPr lang="en-US" sz="2400" dirty="0">
                <a:latin typeface="Times New Roman" panose="02020603050405020304" pitchFamily="18" charset="0"/>
                <a:cs typeface="Times New Roman" panose="02020603050405020304" pitchFamily="18" charset="0"/>
              </a:rPr>
              <a:t>of the following statement is not correct? </a:t>
            </a:r>
            <a:endParaRPr lang="en-US" sz="2400" dirty="0" smtClean="0">
              <a:latin typeface="Times New Roman" panose="02020603050405020304" pitchFamily="18" charset="0"/>
              <a:cs typeface="Times New Roman" panose="02020603050405020304" pitchFamily="18" charset="0"/>
            </a:endParaRPr>
          </a:p>
          <a:p>
            <a:pPr marL="514350" indent="-514350" algn="just">
              <a:buAutoNum type="alphaLcParenR"/>
            </a:pPr>
            <a:r>
              <a:rPr lang="en-US" sz="2400" dirty="0" smtClean="0">
                <a:latin typeface="Times New Roman" panose="02020603050405020304" pitchFamily="18" charset="0"/>
                <a:cs typeface="Times New Roman" panose="02020603050405020304" pitchFamily="18" charset="0"/>
              </a:rPr>
              <a:t>Mala </a:t>
            </a:r>
            <a:r>
              <a:rPr lang="en-US" sz="2400" dirty="0">
                <a:latin typeface="Times New Roman" panose="02020603050405020304" pitchFamily="18" charset="0"/>
                <a:cs typeface="Times New Roman" panose="02020603050405020304" pitchFamily="18" charset="0"/>
              </a:rPr>
              <a:t>is between </a:t>
            </a:r>
            <a:r>
              <a:rPr lang="en-US" sz="2400" dirty="0" err="1">
                <a:latin typeface="Times New Roman" panose="02020603050405020304" pitchFamily="18" charset="0"/>
                <a:cs typeface="Times New Roman" panose="02020603050405020304" pitchFamily="18" charset="0"/>
              </a:rPr>
              <a:t>Tej</a:t>
            </a:r>
            <a:r>
              <a:rPr lang="en-US" sz="2400" dirty="0">
                <a:latin typeface="Times New Roman" panose="02020603050405020304" pitchFamily="18" charset="0"/>
                <a:cs typeface="Times New Roman" panose="02020603050405020304" pitchFamily="18" charset="0"/>
              </a:rPr>
              <a:t> and Shaikh </a:t>
            </a:r>
            <a:endParaRPr lang="en-US" sz="2400" dirty="0" smtClean="0">
              <a:latin typeface="Times New Roman" panose="02020603050405020304" pitchFamily="18" charset="0"/>
              <a:cs typeface="Times New Roman" panose="02020603050405020304" pitchFamily="18" charset="0"/>
            </a:endParaRPr>
          </a:p>
          <a:p>
            <a:pPr marL="0" indent="0" algn="just">
              <a:buNone/>
            </a:pPr>
            <a:r>
              <a:rPr lang="en-US" sz="2400" dirty="0" smtClean="0">
                <a:latin typeface="Times New Roman" panose="02020603050405020304" pitchFamily="18" charset="0"/>
                <a:cs typeface="Times New Roman" panose="02020603050405020304" pitchFamily="18" charset="0"/>
              </a:rPr>
              <a:t>b</a:t>
            </a:r>
            <a:r>
              <a:rPr lang="en-US" sz="2400" dirty="0">
                <a:latin typeface="Times New Roman" panose="02020603050405020304" pitchFamily="18" charset="0"/>
                <a:cs typeface="Times New Roman" panose="02020603050405020304" pitchFamily="18" charset="0"/>
              </a:rPr>
              <a:t>) Vijay is between Jai and </a:t>
            </a:r>
            <a:r>
              <a:rPr lang="en-US" sz="2400" dirty="0" smtClean="0">
                <a:latin typeface="Times New Roman" panose="02020603050405020304" pitchFamily="18" charset="0"/>
                <a:cs typeface="Times New Roman" panose="02020603050405020304" pitchFamily="18" charset="0"/>
              </a:rPr>
              <a:t>Mala</a:t>
            </a:r>
            <a:endParaRPr lang="en-US" sz="2400" dirty="0" smtClean="0">
              <a:latin typeface="Times New Roman" panose="02020603050405020304" pitchFamily="18" charset="0"/>
              <a:cs typeface="Times New Roman" panose="02020603050405020304" pitchFamily="18" charset="0"/>
            </a:endParaRPr>
          </a:p>
          <a:p>
            <a:pPr marL="0" indent="0" algn="just">
              <a:buNone/>
            </a:pPr>
            <a:r>
              <a:rPr lang="en-US" sz="2400" dirty="0" smtClean="0">
                <a:latin typeface="Times New Roman" panose="02020603050405020304" pitchFamily="18" charset="0"/>
                <a:cs typeface="Times New Roman" panose="02020603050405020304" pitchFamily="18" charset="0"/>
              </a:rPr>
              <a:t>c</a:t>
            </a:r>
            <a:r>
              <a:rPr lang="en-US" sz="2400" dirty="0">
                <a:latin typeface="Times New Roman" panose="02020603050405020304" pitchFamily="18" charset="0"/>
                <a:cs typeface="Times New Roman" panose="02020603050405020304" pitchFamily="18" charset="0"/>
              </a:rPr>
              <a:t>) Shaikh is between Boss and </a:t>
            </a:r>
            <a:r>
              <a:rPr lang="en-US" sz="2400" dirty="0" smtClean="0">
                <a:latin typeface="Times New Roman" panose="02020603050405020304" pitchFamily="18" charset="0"/>
                <a:cs typeface="Times New Roman" panose="02020603050405020304" pitchFamily="18" charset="0"/>
              </a:rPr>
              <a:t>Mala</a:t>
            </a:r>
            <a:endParaRPr lang="en-US" sz="2400" dirty="0" smtClean="0">
              <a:latin typeface="Times New Roman" panose="02020603050405020304" pitchFamily="18" charset="0"/>
              <a:cs typeface="Times New Roman" panose="02020603050405020304" pitchFamily="18" charset="0"/>
            </a:endParaRPr>
          </a:p>
          <a:p>
            <a:pPr marL="0" indent="0" algn="just">
              <a:buNone/>
            </a:pPr>
            <a:r>
              <a:rPr lang="en-US" sz="2400" dirty="0" smtClean="0">
                <a:latin typeface="Times New Roman" panose="02020603050405020304" pitchFamily="18" charset="0"/>
                <a:cs typeface="Times New Roman" panose="02020603050405020304" pitchFamily="18" charset="0"/>
              </a:rPr>
              <a:t>d</a:t>
            </a:r>
            <a:r>
              <a:rPr lang="en-US" sz="2400" dirty="0">
                <a:latin typeface="Times New Roman" panose="02020603050405020304" pitchFamily="18" charset="0"/>
                <a:cs typeface="Times New Roman" panose="02020603050405020304" pitchFamily="18" charset="0"/>
              </a:rPr>
              <a:t>) Boss is between Mala and </a:t>
            </a:r>
            <a:r>
              <a:rPr lang="en-US" sz="2400" dirty="0" err="1">
                <a:latin typeface="Times New Roman" panose="02020603050405020304" pitchFamily="18" charset="0"/>
                <a:cs typeface="Times New Roman" panose="02020603050405020304" pitchFamily="18" charset="0"/>
              </a:rPr>
              <a:t>Ambani</a:t>
            </a:r>
            <a:r>
              <a:rPr lang="en-US" sz="2400" dirty="0">
                <a:latin typeface="Times New Roman" panose="02020603050405020304" pitchFamily="18" charset="0"/>
                <a:cs typeface="Times New Roman" panose="02020603050405020304" pitchFamily="18" charset="0"/>
              </a:rPr>
              <a:t> </a:t>
            </a:r>
            <a:endParaRPr lang="en-US" sz="2400" dirty="0" smtClean="0">
              <a:latin typeface="Times New Roman" panose="02020603050405020304" pitchFamily="18" charset="0"/>
              <a:cs typeface="Times New Roman" panose="02020603050405020304" pitchFamily="18" charset="0"/>
            </a:endParaRPr>
          </a:p>
          <a:p>
            <a:pPr marL="0" indent="0" algn="just">
              <a:buNone/>
            </a:pPr>
            <a:r>
              <a:rPr lang="en-US" sz="2400" dirty="0" smtClean="0">
                <a:latin typeface="Times New Roman" panose="02020603050405020304" pitchFamily="18" charset="0"/>
                <a:cs typeface="Times New Roman" panose="02020603050405020304" pitchFamily="18" charset="0"/>
              </a:rPr>
              <a:t>e</a:t>
            </a:r>
            <a:r>
              <a:rPr lang="en-US" sz="2400" dirty="0">
                <a:latin typeface="Times New Roman" panose="02020603050405020304" pitchFamily="18" charset="0"/>
                <a:cs typeface="Times New Roman" panose="02020603050405020304" pitchFamily="18" charset="0"/>
              </a:rPr>
              <a:t>) All of the </a:t>
            </a:r>
            <a:r>
              <a:rPr lang="en-US" sz="2400" dirty="0" smtClean="0">
                <a:latin typeface="Times New Roman" panose="02020603050405020304" pitchFamily="18" charset="0"/>
                <a:cs typeface="Times New Roman" panose="02020603050405020304" pitchFamily="18" charset="0"/>
              </a:rPr>
              <a:t>above</a:t>
            </a:r>
            <a:endParaRPr lang="en-US" sz="2400" dirty="0" smtClean="0">
              <a:latin typeface="Times New Roman" panose="02020603050405020304" pitchFamily="18" charset="0"/>
              <a:cs typeface="Times New Roman" panose="02020603050405020304" pitchFamily="18" charset="0"/>
            </a:endParaRPr>
          </a:p>
          <a:p>
            <a:pPr marL="0" indent="0" algn="just">
              <a:buNone/>
            </a:pPr>
            <a:endParaRPr lang="en-US" sz="2400" dirty="0" smtClean="0">
              <a:latin typeface="Times New Roman" panose="02020603050405020304" pitchFamily="18" charset="0"/>
              <a:cs typeface="Times New Roman" panose="02020603050405020304" pitchFamily="18" charset="0"/>
            </a:endParaRPr>
          </a:p>
          <a:p>
            <a:pPr marL="0" indent="0" algn="just">
              <a:buNone/>
            </a:pPr>
            <a:r>
              <a:rPr lang="en-US" sz="2400" dirty="0" smtClean="0">
                <a:latin typeface="Times New Roman" panose="02020603050405020304" pitchFamily="18" charset="0"/>
                <a:cs typeface="Times New Roman" panose="02020603050405020304" pitchFamily="18" charset="0"/>
              </a:rPr>
              <a:t>2) What </a:t>
            </a:r>
            <a:r>
              <a:rPr lang="en-US" sz="2400" dirty="0">
                <a:latin typeface="Times New Roman" panose="02020603050405020304" pitchFamily="18" charset="0"/>
                <a:cs typeface="Times New Roman" panose="02020603050405020304" pitchFamily="18" charset="0"/>
              </a:rPr>
              <a:t>is the position of Shaikh with respect to Vijay</a:t>
            </a:r>
            <a:r>
              <a:rPr lang="en-US" sz="2400" dirty="0" smtClean="0">
                <a:latin typeface="Times New Roman" panose="02020603050405020304" pitchFamily="18" charset="0"/>
                <a:cs typeface="Times New Roman" panose="02020603050405020304" pitchFamily="18" charset="0"/>
              </a:rPr>
              <a:t>?</a:t>
            </a:r>
            <a:endParaRPr lang="en-US" sz="2400" dirty="0" smtClean="0">
              <a:latin typeface="Times New Roman" panose="02020603050405020304" pitchFamily="18" charset="0"/>
              <a:cs typeface="Times New Roman" panose="02020603050405020304" pitchFamily="18" charset="0"/>
            </a:endParaRPr>
          </a:p>
          <a:p>
            <a:pPr marL="0" indent="0" algn="just">
              <a:buNone/>
            </a:pP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 Third to the </a:t>
            </a:r>
            <a:r>
              <a:rPr lang="en-US" sz="2400" dirty="0" smtClean="0">
                <a:latin typeface="Times New Roman" panose="02020603050405020304" pitchFamily="18" charset="0"/>
                <a:cs typeface="Times New Roman" panose="02020603050405020304" pitchFamily="18" charset="0"/>
              </a:rPr>
              <a:t>right</a:t>
            </a:r>
            <a:endParaRPr lang="en-US" sz="2400" dirty="0" smtClean="0">
              <a:latin typeface="Times New Roman" panose="02020603050405020304" pitchFamily="18" charset="0"/>
              <a:cs typeface="Times New Roman" panose="02020603050405020304" pitchFamily="18" charset="0"/>
            </a:endParaRPr>
          </a:p>
          <a:p>
            <a:pPr marL="0" indent="0" algn="just">
              <a:buNone/>
            </a:pP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b) Second to the </a:t>
            </a:r>
            <a:r>
              <a:rPr lang="en-US" sz="2400" dirty="0" smtClean="0">
                <a:latin typeface="Times New Roman" panose="02020603050405020304" pitchFamily="18" charset="0"/>
                <a:cs typeface="Times New Roman" panose="02020603050405020304" pitchFamily="18" charset="0"/>
              </a:rPr>
              <a:t>right</a:t>
            </a:r>
            <a:endParaRPr lang="en-US" sz="2400" dirty="0" smtClean="0">
              <a:latin typeface="Times New Roman" panose="02020603050405020304" pitchFamily="18" charset="0"/>
              <a:cs typeface="Times New Roman" panose="02020603050405020304" pitchFamily="18" charset="0"/>
            </a:endParaRPr>
          </a:p>
          <a:p>
            <a:pPr marL="0" indent="0" algn="just">
              <a:buNone/>
            </a:pP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c) Second to the </a:t>
            </a:r>
            <a:r>
              <a:rPr lang="en-US" sz="2400" dirty="0" smtClean="0">
                <a:latin typeface="Times New Roman" panose="02020603050405020304" pitchFamily="18" charset="0"/>
                <a:cs typeface="Times New Roman" panose="02020603050405020304" pitchFamily="18" charset="0"/>
              </a:rPr>
              <a:t>left</a:t>
            </a:r>
            <a:endParaRPr lang="en-US" sz="2400" dirty="0" smtClean="0">
              <a:latin typeface="Times New Roman" panose="02020603050405020304" pitchFamily="18" charset="0"/>
              <a:cs typeface="Times New Roman" panose="02020603050405020304" pitchFamily="18" charset="0"/>
            </a:endParaRPr>
          </a:p>
          <a:p>
            <a:pPr marL="0" indent="0" algn="just">
              <a:buNone/>
            </a:pP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d) Third to the </a:t>
            </a:r>
            <a:r>
              <a:rPr lang="en-US" sz="2400" dirty="0" smtClean="0">
                <a:latin typeface="Times New Roman" panose="02020603050405020304" pitchFamily="18" charset="0"/>
                <a:cs typeface="Times New Roman" panose="02020603050405020304" pitchFamily="18" charset="0"/>
              </a:rPr>
              <a:t>left</a:t>
            </a:r>
            <a:endParaRPr lang="en-US" sz="2400" dirty="0" smtClean="0">
              <a:latin typeface="Times New Roman" panose="02020603050405020304" pitchFamily="18" charset="0"/>
              <a:cs typeface="Times New Roman" panose="02020603050405020304" pitchFamily="18" charset="0"/>
            </a:endParaRPr>
          </a:p>
          <a:p>
            <a:pPr marL="0" indent="0" algn="just">
              <a:buNone/>
            </a:pP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e) None of these</a:t>
            </a:r>
            <a:endParaRPr lang="en-IN" sz="24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7391400" y="228600"/>
            <a:ext cx="4419600" cy="541141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676399"/>
            <a:ext cx="10972800" cy="4449765"/>
          </a:xfrm>
        </p:spPr>
        <p:txBody>
          <a:bodyPr>
            <a:normAutofit lnSpcReduction="10000"/>
          </a:bodyPr>
          <a:lstStyle/>
          <a:p>
            <a:pPr marL="0" indent="0" algn="just">
              <a:buNone/>
            </a:pPr>
            <a:r>
              <a:rPr lang="en-US" dirty="0">
                <a:latin typeface="Times New Roman" panose="02020603050405020304" pitchFamily="18" charset="0"/>
                <a:cs typeface="Times New Roman" panose="02020603050405020304" pitchFamily="18" charset="0"/>
              </a:rPr>
              <a:t>Eight friends D, E, F, G, H, I, J and K are sitting around a circular table at equal distance between each other, but not necessarily in the same order. All friends are facing the centre. D sits either second to the left of G or second to the right of I and there is an angle between D and J, which is 180° at the centre. K is third to the left of J. F is third to the right of E. There is an angle between I and G which is 135° at the centre. F is not an immediate neighbor of either D or G. There is an angle between H and I which is 45°.</a:t>
            </a:r>
            <a:endParaRPr lang="en-IN"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34600" y="5689895"/>
            <a:ext cx="2057400" cy="1217981"/>
          </a:xfrm>
          <a:prstGeom prst="rect">
            <a:avLst/>
          </a:prstGeom>
        </p:spPr>
      </p:pic>
      <p:sp>
        <p:nvSpPr>
          <p:cNvPr id="5" name="Title 1"/>
          <p:cNvSpPr>
            <a:spLocks noGrp="1"/>
          </p:cNvSpPr>
          <p:nvPr>
            <p:ph type="title"/>
          </p:nvPr>
        </p:nvSpPr>
        <p:spPr>
          <a:xfrm>
            <a:off x="0" y="-58057"/>
            <a:ext cx="12192000" cy="1143000"/>
          </a:xfrm>
          <a:solidFill>
            <a:schemeClr val="tx2">
              <a:lumMod val="60000"/>
              <a:lumOff val="40000"/>
            </a:schemeClr>
          </a:solidFill>
        </p:spPr>
        <p:txBody>
          <a:bodyPr/>
          <a:lstStyle/>
          <a:p>
            <a:r>
              <a:rPr lang="en-US" dirty="0" smtClean="0"/>
              <a:t>QUESTION 7</a:t>
            </a:r>
            <a:endParaRPr lang="en-IN"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90601"/>
            <a:ext cx="7467600" cy="5135564"/>
          </a:xfrm>
        </p:spPr>
        <p:txBody>
          <a:bodyPr>
            <a:normAutofit fontScale="70000" lnSpcReduction="20000"/>
          </a:bodyPr>
          <a:lstStyle/>
          <a:p>
            <a:pPr marL="0" indent="0">
              <a:buNone/>
            </a:pPr>
            <a:r>
              <a:rPr lang="en-US" dirty="0" smtClean="0"/>
              <a:t>Q1) If </a:t>
            </a:r>
            <a:r>
              <a:rPr lang="en-US" dirty="0"/>
              <a:t>K and F interchange their positions, who will sit on the immediate right of F</a:t>
            </a:r>
            <a:r>
              <a:rPr lang="en-US" dirty="0" smtClean="0"/>
              <a:t>?</a:t>
            </a:r>
            <a:endParaRPr lang="en-US" dirty="0" smtClean="0"/>
          </a:p>
          <a:p>
            <a:pPr marL="0" indent="0">
              <a:buNone/>
            </a:pPr>
            <a:r>
              <a:rPr lang="en-US" dirty="0" smtClean="0"/>
              <a:t> </a:t>
            </a:r>
            <a:r>
              <a:rPr lang="en-US" dirty="0"/>
              <a:t>a) </a:t>
            </a:r>
            <a:r>
              <a:rPr lang="en-US" dirty="0" smtClean="0"/>
              <a:t>E    </a:t>
            </a:r>
            <a:endParaRPr lang="en-US" dirty="0" smtClean="0"/>
          </a:p>
          <a:p>
            <a:pPr marL="0" indent="0">
              <a:buNone/>
            </a:pPr>
            <a:r>
              <a:rPr lang="en-US" dirty="0" smtClean="0"/>
              <a:t> </a:t>
            </a:r>
            <a:r>
              <a:rPr lang="en-US" dirty="0"/>
              <a:t>b) </a:t>
            </a:r>
            <a:r>
              <a:rPr lang="en-US" dirty="0" smtClean="0"/>
              <a:t>J</a:t>
            </a:r>
            <a:endParaRPr lang="en-US" dirty="0" smtClean="0"/>
          </a:p>
          <a:p>
            <a:pPr marL="0" indent="0">
              <a:buNone/>
            </a:pPr>
            <a:r>
              <a:rPr lang="en-US" dirty="0" smtClean="0"/>
              <a:t> c</a:t>
            </a:r>
            <a:r>
              <a:rPr lang="en-US" dirty="0"/>
              <a:t>) </a:t>
            </a:r>
            <a:r>
              <a:rPr lang="en-US" dirty="0" smtClean="0"/>
              <a:t>I</a:t>
            </a:r>
            <a:endParaRPr lang="en-US" dirty="0" smtClean="0"/>
          </a:p>
          <a:p>
            <a:pPr marL="0" indent="0">
              <a:buNone/>
            </a:pPr>
            <a:r>
              <a:rPr lang="en-US" dirty="0" smtClean="0"/>
              <a:t>d</a:t>
            </a:r>
            <a:r>
              <a:rPr lang="en-US" dirty="0"/>
              <a:t>) </a:t>
            </a:r>
            <a:r>
              <a:rPr lang="en-US" dirty="0" smtClean="0"/>
              <a:t>G</a:t>
            </a:r>
            <a:endParaRPr lang="en-US" dirty="0" smtClean="0"/>
          </a:p>
          <a:p>
            <a:pPr marL="0" indent="0">
              <a:buNone/>
            </a:pPr>
            <a:r>
              <a:rPr lang="en-US" dirty="0" smtClean="0"/>
              <a:t>e</a:t>
            </a:r>
            <a:r>
              <a:rPr lang="en-US" dirty="0"/>
              <a:t>) None of these </a:t>
            </a:r>
            <a:endParaRPr lang="en-US" dirty="0" smtClean="0"/>
          </a:p>
          <a:p>
            <a:pPr marL="0" indent="0">
              <a:buNone/>
            </a:pPr>
            <a:endParaRPr lang="en-US" dirty="0" smtClean="0"/>
          </a:p>
          <a:p>
            <a:pPr marL="0" indent="0">
              <a:buNone/>
            </a:pPr>
            <a:r>
              <a:rPr lang="en-US" dirty="0" smtClean="0"/>
              <a:t>Q2).</a:t>
            </a:r>
            <a:r>
              <a:rPr lang="en-US" dirty="0"/>
              <a:t>What is the measurement of the angle made between D and H? </a:t>
            </a:r>
            <a:endParaRPr lang="en-US" dirty="0" smtClean="0"/>
          </a:p>
          <a:p>
            <a:pPr marL="514350" indent="-514350">
              <a:buAutoNum type="alphaLcParenR"/>
            </a:pPr>
            <a:r>
              <a:rPr lang="en-US" dirty="0" smtClean="0"/>
              <a:t>180</a:t>
            </a:r>
            <a:r>
              <a:rPr lang="en-US" dirty="0"/>
              <a:t>° </a:t>
            </a:r>
            <a:endParaRPr lang="en-US" dirty="0" smtClean="0"/>
          </a:p>
          <a:p>
            <a:pPr marL="514350" indent="-514350">
              <a:buAutoNum type="alphaLcParenR"/>
            </a:pPr>
            <a:r>
              <a:rPr lang="en-US" dirty="0" smtClean="0"/>
              <a:t>90°</a:t>
            </a:r>
            <a:endParaRPr lang="en-US" dirty="0" smtClean="0"/>
          </a:p>
          <a:p>
            <a:pPr marL="514350" indent="-514350">
              <a:buAutoNum type="alphaLcParenR"/>
            </a:pPr>
            <a:r>
              <a:rPr lang="en-US" dirty="0" smtClean="0"/>
              <a:t>135°</a:t>
            </a:r>
            <a:endParaRPr lang="en-US" dirty="0" smtClean="0"/>
          </a:p>
          <a:p>
            <a:pPr marL="514350" indent="-514350">
              <a:buAutoNum type="alphaLcParenR"/>
            </a:pPr>
            <a:r>
              <a:rPr lang="en-US" dirty="0" smtClean="0"/>
              <a:t>45°</a:t>
            </a:r>
            <a:endParaRPr lang="en-US" dirty="0" smtClean="0"/>
          </a:p>
          <a:p>
            <a:pPr marL="514350" indent="-514350">
              <a:buAutoNum type="alphaLcParenR"/>
            </a:pPr>
            <a:r>
              <a:rPr lang="en-US" dirty="0" smtClean="0"/>
              <a:t>None </a:t>
            </a:r>
            <a:r>
              <a:rPr lang="en-US" dirty="0"/>
              <a:t>of these</a:t>
            </a:r>
            <a:endParaRPr lang="en-IN"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34600" y="5689895"/>
            <a:ext cx="2057400" cy="1217981"/>
          </a:xfrm>
          <a:prstGeom prst="rect">
            <a:avLst/>
          </a:prstGeom>
        </p:spPr>
      </p:pic>
      <p:pic>
        <p:nvPicPr>
          <p:cNvPr id="2" name="Picture 1"/>
          <p:cNvPicPr>
            <a:picLocks noChangeAspect="1"/>
          </p:cNvPicPr>
          <p:nvPr/>
        </p:nvPicPr>
        <p:blipFill>
          <a:blip r:embed="rId2"/>
          <a:stretch>
            <a:fillRect/>
          </a:stretch>
        </p:blipFill>
        <p:spPr>
          <a:xfrm>
            <a:off x="7692571" y="976087"/>
            <a:ext cx="4495800" cy="492789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34600" y="5689895"/>
            <a:ext cx="2057400" cy="1217981"/>
          </a:xfrm>
          <a:prstGeom prst="rect">
            <a:avLst/>
          </a:prstGeom>
        </p:spPr>
      </p:pic>
      <p:sp>
        <p:nvSpPr>
          <p:cNvPr id="2" name="Title 1"/>
          <p:cNvSpPr>
            <a:spLocks noGrp="1"/>
          </p:cNvSpPr>
          <p:nvPr>
            <p:ph type="title"/>
          </p:nvPr>
        </p:nvSpPr>
        <p:spPr>
          <a:xfrm>
            <a:off x="304800" y="2514600"/>
            <a:ext cx="10972800" cy="1143000"/>
          </a:xfrm>
        </p:spPr>
        <p:txBody>
          <a:bodyPr>
            <a:normAutofit fontScale="90000"/>
          </a:bodyPr>
          <a:lstStyle/>
          <a:p>
            <a:r>
              <a:rPr lang="en-US" sz="5400" b="1" dirty="0" smtClean="0">
                <a:solidFill>
                  <a:schemeClr val="tx2">
                    <a:lumMod val="60000"/>
                    <a:lumOff val="40000"/>
                  </a:schemeClr>
                </a:solidFill>
              </a:rPr>
              <a:t>CIRCULAR &amp; MULTI SHAPE ARRANGEMENT</a:t>
            </a:r>
            <a:endParaRPr lang="en-US" sz="5400" b="1" dirty="0">
              <a:solidFill>
                <a:schemeClr val="tx2">
                  <a:lumMod val="60000"/>
                  <a:lumOff val="40000"/>
                </a:schemeClr>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143000"/>
          </a:xfrm>
          <a:solidFill>
            <a:schemeClr val="tx2">
              <a:lumMod val="60000"/>
              <a:lumOff val="40000"/>
            </a:schemeClr>
          </a:solidFill>
        </p:spPr>
        <p:txBody>
          <a:bodyPr/>
          <a:lstStyle/>
          <a:p>
            <a:r>
              <a:rPr lang="en-US" dirty="0" smtClean="0"/>
              <a:t>QUESTION </a:t>
            </a:r>
            <a:r>
              <a:rPr lang="en-US" dirty="0"/>
              <a:t>8</a:t>
            </a:r>
            <a:endParaRPr lang="en-US" b="1" dirty="0"/>
          </a:p>
        </p:txBody>
      </p:sp>
      <p:sp>
        <p:nvSpPr>
          <p:cNvPr id="3" name="Content Placeholder 2"/>
          <p:cNvSpPr>
            <a:spLocks noGrp="1"/>
          </p:cNvSpPr>
          <p:nvPr>
            <p:ph idx="1"/>
          </p:nvPr>
        </p:nvSpPr>
        <p:spPr>
          <a:xfrm>
            <a:off x="685800" y="1295400"/>
            <a:ext cx="11125200" cy="5612476"/>
          </a:xfrm>
        </p:spPr>
        <p:txBody>
          <a:bodyPr>
            <a:noAutofit/>
          </a:bodyPr>
          <a:lstStyle/>
          <a:p>
            <a:pPr algn="just"/>
            <a:r>
              <a:rPr lang="en-US" sz="2000" dirty="0" smtClean="0">
                <a:latin typeface="Times New Roman" panose="02020603050405020304" pitchFamily="18" charset="0"/>
                <a:cs typeface="Times New Roman" panose="02020603050405020304" pitchFamily="18" charset="0"/>
              </a:rPr>
              <a:t>Eight </a:t>
            </a:r>
            <a:r>
              <a:rPr lang="en-US" sz="2000" dirty="0">
                <a:latin typeface="Times New Roman" panose="02020603050405020304" pitchFamily="18" charset="0"/>
                <a:cs typeface="Times New Roman" panose="02020603050405020304" pitchFamily="18" charset="0"/>
              </a:rPr>
              <a:t>friends-Romil, Ramesh, Rakesh, Rohit, Rahul, Abhijeet, Abhishek and Anil- are sitting around a circular table, but not necessarily in the same order, Four of them are facing inside and the other four are facing outside. </a:t>
            </a:r>
            <a:r>
              <a:rPr lang="en-US" sz="2000" dirty="0" smtClean="0">
                <a:latin typeface="Times New Roman" panose="02020603050405020304" pitchFamily="18" charset="0"/>
                <a:cs typeface="Times New Roman" panose="02020603050405020304" pitchFamily="18" charset="0"/>
              </a:rPr>
              <a:t>All </a:t>
            </a:r>
            <a:r>
              <a:rPr lang="en-US" sz="2000" dirty="0">
                <a:latin typeface="Times New Roman" panose="02020603050405020304" pitchFamily="18" charset="0"/>
                <a:cs typeface="Times New Roman" panose="02020603050405020304" pitchFamily="18" charset="0"/>
              </a:rPr>
              <a:t>eight friends belong to eight different cities-Bhopal, Patna, Kolkata, Delhi, Gwalior, Bengaluru, Chennai and Rajkot-but not necessarily in the same order</a:t>
            </a:r>
            <a:r>
              <a:rPr lang="en-US" sz="2000" dirty="0" smtClean="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a:t>
            </a:r>
            <a:endParaRPr lang="en-US" sz="20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Abhijeet </a:t>
            </a:r>
            <a:r>
              <a:rPr lang="en-US" sz="2000" dirty="0">
                <a:latin typeface="Times New Roman" panose="02020603050405020304" pitchFamily="18" charset="0"/>
                <a:cs typeface="Times New Roman" panose="02020603050405020304" pitchFamily="18" charset="0"/>
              </a:rPr>
              <a:t>faces the centre and sits third to the right of Rakesh, Rohit belongs to Kolkata and faces the person who belongs to Bengaluru. </a:t>
            </a:r>
            <a:endParaRPr lang="en-US" sz="20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Abhishek </a:t>
            </a:r>
            <a:r>
              <a:rPr lang="en-US" sz="2000" dirty="0">
                <a:latin typeface="Times New Roman" panose="02020603050405020304" pitchFamily="18" charset="0"/>
                <a:cs typeface="Times New Roman" panose="02020603050405020304" pitchFamily="18" charset="0"/>
              </a:rPr>
              <a:t>sits third to the right of Ramesh, who stays in </a:t>
            </a:r>
            <a:r>
              <a:rPr lang="en-US" sz="2000" dirty="0" smtClean="0">
                <a:latin typeface="Times New Roman" panose="02020603050405020304" pitchFamily="18" charset="0"/>
                <a:cs typeface="Times New Roman" panose="02020603050405020304" pitchFamily="18" charset="0"/>
              </a:rPr>
              <a:t>Bhopal. </a:t>
            </a:r>
            <a:endParaRPr lang="en-US" sz="20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The person who belongs to Delhi is facing the same direction as the person who belongs to Gwalior. </a:t>
            </a:r>
            <a:endParaRPr lang="en-US" sz="20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Rahul is sitting between the person who belongs to Kolkata and the one from Rajkot respectively. </a:t>
            </a:r>
            <a:endParaRPr lang="en-US" sz="20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Romil belongs to Gwalior and Rakesh belongs to Patna. </a:t>
            </a:r>
            <a:endParaRPr lang="en-US" sz="20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The person who belongs to Chennai is facing outwards and immediate neighbor of the person who belongs to Rajkot. </a:t>
            </a:r>
            <a:endParaRPr lang="en-US" sz="20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Anil is the immediate neighbor of the persons who belongs to Gwalior and Chennai.  </a:t>
            </a:r>
            <a:endParaRPr lang="en-US" sz="20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Rahul is on the immediate left of Rohit.</a:t>
            </a:r>
            <a:endParaRPr lang="en-IN" sz="2000" dirty="0" smtClean="0">
              <a:latin typeface="Times New Roman" panose="02020603050405020304" pitchFamily="18" charset="0"/>
              <a:cs typeface="Times New Roman" panose="02020603050405020304" pitchFamily="18" charset="0"/>
            </a:endParaRPr>
          </a:p>
          <a:p>
            <a:pPr marL="0" indent="0" algn="just">
              <a:buNone/>
            </a:pPr>
            <a:br>
              <a:rPr lang="en-US" sz="2000" dirty="0" smtClean="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34600" y="5689895"/>
            <a:ext cx="2057400" cy="1217981"/>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34600" y="5640019"/>
            <a:ext cx="2057400" cy="1217981"/>
          </a:xfrm>
          <a:prstGeom prst="rect">
            <a:avLst/>
          </a:prstGeom>
        </p:spPr>
      </p:pic>
      <p:sp>
        <p:nvSpPr>
          <p:cNvPr id="3" name="Content Placeholder 2"/>
          <p:cNvSpPr>
            <a:spLocks noGrp="1"/>
          </p:cNvSpPr>
          <p:nvPr>
            <p:ph idx="1"/>
          </p:nvPr>
        </p:nvSpPr>
        <p:spPr>
          <a:xfrm>
            <a:off x="762000" y="0"/>
            <a:ext cx="10744200" cy="6858000"/>
          </a:xfrm>
        </p:spPr>
        <p:txBody>
          <a:bodyPr>
            <a:normAutofit fontScale="92500" lnSpcReduction="20000"/>
          </a:bodyPr>
          <a:lstStyle/>
          <a:p>
            <a:pPr marL="0" indent="0">
              <a:lnSpc>
                <a:spcPct val="150000"/>
              </a:lnSpc>
              <a:buNone/>
            </a:pPr>
            <a:endParaRPr lang="en-US" sz="2400" dirty="0" smtClean="0">
              <a:latin typeface="Times New Roman" panose="02020603050405020304" pitchFamily="18" charset="0"/>
              <a:cs typeface="Times New Roman" panose="02020603050405020304" pitchFamily="18" charset="0"/>
            </a:endParaRPr>
          </a:p>
          <a:p>
            <a:pPr marL="0" indent="0">
              <a:lnSpc>
                <a:spcPct val="150000"/>
              </a:lnSpc>
              <a:buNone/>
            </a:pPr>
            <a:r>
              <a:rPr lang="en-US" sz="2400" dirty="0">
                <a:latin typeface="Times New Roman" panose="02020603050405020304" pitchFamily="18" charset="0"/>
                <a:cs typeface="Times New Roman" panose="02020603050405020304" pitchFamily="18" charset="0"/>
              </a:rPr>
              <a:t>1</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Which of the following pairs is true?</a:t>
            </a:r>
            <a:br>
              <a:rPr lang="en-US" sz="2400" dirty="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a) </a:t>
            </a:r>
            <a:r>
              <a:rPr lang="en-US" sz="2400" dirty="0" err="1">
                <a:latin typeface="Times New Roman" panose="02020603050405020304" pitchFamily="18" charset="0"/>
                <a:cs typeface="Times New Roman" panose="02020603050405020304" pitchFamily="18" charset="0"/>
              </a:rPr>
              <a:t>Romil</a:t>
            </a:r>
            <a:r>
              <a:rPr lang="en-US" sz="2400" dirty="0">
                <a:latin typeface="Times New Roman" panose="02020603050405020304" pitchFamily="18" charset="0"/>
                <a:cs typeface="Times New Roman" panose="02020603050405020304" pitchFamily="18" charset="0"/>
              </a:rPr>
              <a:t>-Bhopal</a:t>
            </a:r>
            <a:br>
              <a:rPr lang="en-US" sz="2400" dirty="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b) </a:t>
            </a:r>
            <a:r>
              <a:rPr lang="en-US" sz="2400" dirty="0">
                <a:latin typeface="Times New Roman" panose="02020603050405020304" pitchFamily="18" charset="0"/>
                <a:cs typeface="Times New Roman" panose="02020603050405020304" pitchFamily="18" charset="0"/>
              </a:rPr>
              <a:t>Anil-Bengaluru</a:t>
            </a:r>
            <a:br>
              <a:rPr lang="en-US" sz="2400" dirty="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c) </a:t>
            </a:r>
            <a:r>
              <a:rPr lang="en-US" sz="2400" dirty="0" err="1">
                <a:latin typeface="Times New Roman" panose="02020603050405020304" pitchFamily="18" charset="0"/>
                <a:cs typeface="Times New Roman" panose="02020603050405020304" pitchFamily="18" charset="0"/>
              </a:rPr>
              <a:t>Rohit</a:t>
            </a:r>
            <a:r>
              <a:rPr lang="en-US" sz="2400" dirty="0">
                <a:latin typeface="Times New Roman" panose="02020603050405020304" pitchFamily="18" charset="0"/>
                <a:cs typeface="Times New Roman" panose="02020603050405020304" pitchFamily="18" charset="0"/>
              </a:rPr>
              <a:t>-Delhi</a:t>
            </a:r>
            <a:br>
              <a:rPr lang="en-US" sz="2400" dirty="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d) </a:t>
            </a:r>
            <a:r>
              <a:rPr lang="en-US" sz="2400" dirty="0" err="1">
                <a:latin typeface="Times New Roman" panose="02020603050405020304" pitchFamily="18" charset="0"/>
                <a:cs typeface="Times New Roman" panose="02020603050405020304" pitchFamily="18" charset="0"/>
              </a:rPr>
              <a:t>Abjijeet</a:t>
            </a:r>
            <a:r>
              <a:rPr lang="en-US" sz="2400" dirty="0">
                <a:latin typeface="Times New Roman" panose="02020603050405020304" pitchFamily="18" charset="0"/>
                <a:cs typeface="Times New Roman" panose="02020603050405020304" pitchFamily="18" charset="0"/>
              </a:rPr>
              <a:t>-Delhi</a:t>
            </a:r>
            <a:br>
              <a:rPr lang="en-US" sz="2400" dirty="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e) </a:t>
            </a:r>
            <a:r>
              <a:rPr lang="en-US" sz="2400" dirty="0" err="1" smtClean="0">
                <a:latin typeface="Times New Roman" panose="02020603050405020304" pitchFamily="18" charset="0"/>
                <a:cs typeface="Times New Roman" panose="02020603050405020304" pitchFamily="18" charset="0"/>
              </a:rPr>
              <a:t>Abhishek</a:t>
            </a:r>
            <a:r>
              <a:rPr lang="en-US" sz="2400" dirty="0" smtClean="0">
                <a:latin typeface="Times New Roman" panose="02020603050405020304" pitchFamily="18" charset="0"/>
                <a:cs typeface="Times New Roman" panose="02020603050405020304" pitchFamily="18" charset="0"/>
              </a:rPr>
              <a:t>-Patna</a:t>
            </a:r>
            <a:endParaRPr lang="en-US" sz="2400" dirty="0" smtClean="0">
              <a:latin typeface="Times New Roman" panose="02020603050405020304" pitchFamily="18" charset="0"/>
              <a:cs typeface="Times New Roman" panose="02020603050405020304" pitchFamily="18" charset="0"/>
            </a:endParaRPr>
          </a:p>
          <a:p>
            <a:pPr marL="0" indent="0">
              <a:lnSpc>
                <a:spcPct val="150000"/>
              </a:lnSpc>
              <a:buNone/>
            </a:pPr>
            <a:endParaRPr lang="en-US" sz="2400" dirty="0">
              <a:latin typeface="Times New Roman" panose="02020603050405020304" pitchFamily="18" charset="0"/>
              <a:cs typeface="Times New Roman" panose="02020603050405020304" pitchFamily="18" charset="0"/>
            </a:endParaRPr>
          </a:p>
          <a:p>
            <a:pPr marL="0" indent="0">
              <a:lnSpc>
                <a:spcPct val="150000"/>
              </a:lnSpc>
              <a:buNone/>
            </a:pPr>
            <a:r>
              <a:rPr lang="en-US" sz="2400" dirty="0">
                <a:latin typeface="Times New Roman" panose="02020603050405020304" pitchFamily="18" charset="0"/>
                <a:cs typeface="Times New Roman" panose="02020603050405020304" pitchFamily="18" charset="0"/>
              </a:rPr>
              <a:t>2</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What is the position of Ramesh with respect to Rahul?</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a</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Third to the right</a:t>
            </a:r>
            <a:br>
              <a:rPr lang="en-US" sz="2400" dirty="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b) </a:t>
            </a:r>
            <a:r>
              <a:rPr lang="en-US" sz="2400" dirty="0">
                <a:latin typeface="Times New Roman" panose="02020603050405020304" pitchFamily="18" charset="0"/>
                <a:cs typeface="Times New Roman" panose="02020603050405020304" pitchFamily="18" charset="0"/>
              </a:rPr>
              <a:t>Fourth to the left</a:t>
            </a:r>
            <a:br>
              <a:rPr lang="en-US" sz="2400" dirty="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c) </a:t>
            </a:r>
            <a:r>
              <a:rPr lang="en-US" sz="2400" dirty="0">
                <a:latin typeface="Times New Roman" panose="02020603050405020304" pitchFamily="18" charset="0"/>
                <a:cs typeface="Times New Roman" panose="02020603050405020304" pitchFamily="18" charset="0"/>
              </a:rPr>
              <a:t>Fifth to the right</a:t>
            </a:r>
            <a:br>
              <a:rPr lang="en-US" sz="2400" dirty="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d) </a:t>
            </a:r>
            <a:r>
              <a:rPr lang="en-US" sz="2400" dirty="0">
                <a:latin typeface="Times New Roman" panose="02020603050405020304" pitchFamily="18" charset="0"/>
                <a:cs typeface="Times New Roman" panose="02020603050405020304" pitchFamily="18" charset="0"/>
              </a:rPr>
              <a:t>Second to the right</a:t>
            </a:r>
            <a:br>
              <a:rPr lang="en-US" sz="2400" dirty="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e) </a:t>
            </a:r>
            <a:r>
              <a:rPr lang="en-US" sz="2400" dirty="0">
                <a:latin typeface="Times New Roman" panose="02020603050405020304" pitchFamily="18" charset="0"/>
                <a:cs typeface="Times New Roman" panose="02020603050405020304" pitchFamily="18" charset="0"/>
              </a:rPr>
              <a:t>Third to the left</a:t>
            </a:r>
            <a:endParaRPr lang="en-US" sz="2400" dirty="0">
              <a:latin typeface="Times New Roman" panose="02020603050405020304" pitchFamily="18" charset="0"/>
              <a:cs typeface="Times New Roman" panose="02020603050405020304" pitchFamily="18" charset="0"/>
            </a:endParaRPr>
          </a:p>
          <a:p>
            <a:pPr marL="0" indent="0" algn="just">
              <a:lnSpc>
                <a:spcPct val="150000"/>
              </a:lnSpc>
              <a:buNone/>
            </a:pPr>
            <a:endParaRPr lang="en-I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34600" y="5640019"/>
            <a:ext cx="2057400" cy="1217981"/>
          </a:xfrm>
          <a:prstGeom prst="rect">
            <a:avLst/>
          </a:prstGeom>
        </p:spPr>
      </p:pic>
      <p:pic>
        <p:nvPicPr>
          <p:cNvPr id="2" name="Content Placeholder 1"/>
          <p:cNvPicPr>
            <a:picLocks noGrp="1" noChangeAspect="1"/>
          </p:cNvPicPr>
          <p:nvPr>
            <p:ph idx="1"/>
          </p:nvPr>
        </p:nvPicPr>
        <p:blipFill>
          <a:blip r:embed="rId2"/>
          <a:stretch>
            <a:fillRect/>
          </a:stretch>
        </p:blipFill>
        <p:spPr>
          <a:xfrm>
            <a:off x="1447800" y="381000"/>
            <a:ext cx="8392886" cy="6248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4" name="Title 3"/>
          <p:cNvSpPr>
            <a:spLocks noGrp="1"/>
          </p:cNvSpPr>
          <p:nvPr>
            <p:ph type="title"/>
          </p:nvPr>
        </p:nvSpPr>
        <p:spPr>
          <a:xfrm>
            <a:off x="25879" y="-136634"/>
            <a:ext cx="12192000" cy="898634"/>
          </a:xfrm>
          <a:solidFill>
            <a:schemeClr val="bg2">
              <a:lumMod val="40000"/>
              <a:lumOff val="60000"/>
            </a:schemeClr>
          </a:solidFill>
        </p:spPr>
        <p:txBody>
          <a:bodyPr/>
          <a:lstStyle/>
          <a:p>
            <a:r>
              <a:rPr lang="en-US" dirty="0" smtClean="0"/>
              <a:t>QUESTION 9</a:t>
            </a:r>
            <a:endParaRPr lang="en-IN" dirty="0"/>
          </a:p>
        </p:txBody>
      </p:sp>
      <p:pic>
        <p:nvPicPr>
          <p:cNvPr id="2" name="Picture 1"/>
          <p:cNvPicPr>
            <a:picLocks noChangeAspect="1"/>
          </p:cNvPicPr>
          <p:nvPr/>
        </p:nvPicPr>
        <p:blipFill>
          <a:blip r:embed="rId1"/>
          <a:stretch>
            <a:fillRect/>
          </a:stretch>
        </p:blipFill>
        <p:spPr>
          <a:xfrm>
            <a:off x="10668000" y="6172199"/>
            <a:ext cx="1524000" cy="703729"/>
          </a:xfrm>
          <a:prstGeom prst="rect">
            <a:avLst/>
          </a:prstGeom>
        </p:spPr>
      </p:pic>
      <p:sp>
        <p:nvSpPr>
          <p:cNvPr id="3" name="Rectangle 2"/>
          <p:cNvSpPr/>
          <p:nvPr/>
        </p:nvSpPr>
        <p:spPr>
          <a:xfrm>
            <a:off x="25879" y="762000"/>
            <a:ext cx="11811000" cy="6673943"/>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Eight persons L, M, N, O, P, Q, R, and S are sitting at a circular table facing away from the </a:t>
            </a:r>
            <a:r>
              <a:rPr lang="en-US" sz="2400" dirty="0" smtClean="0">
                <a:latin typeface="Times New Roman" panose="02020603050405020304" pitchFamily="18" charset="0"/>
                <a:cs typeface="Times New Roman" panose="02020603050405020304" pitchFamily="18" charset="0"/>
              </a:rPr>
              <a:t>center. </a:t>
            </a:r>
            <a:r>
              <a:rPr lang="en-US" sz="2400" dirty="0">
                <a:latin typeface="Times New Roman" panose="02020603050405020304" pitchFamily="18" charset="0"/>
                <a:cs typeface="Times New Roman" panose="02020603050405020304" pitchFamily="18" charset="0"/>
              </a:rPr>
              <a:t>Each of them likes different banks viz. SBI, BOB, PNB, BOM, BOI, UBI, OBC, and CBI. All the information is not necessarily in the same order</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one who likes PNB sits second to the left of the one who sits opposite to the one who likes CBI, who sits immediate right of L. One person sits between L and S.P sits third to the left of O, who likes SBI. P likes neither CBI nor PNB. O is not sitting adjacent to the one who likes CBI.Q sits immediate left of N, who likes UBI</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 sits second to the left of M. The one who likes BOB sits adjacent to the one who likes BOI, none of them sits adjacent to the one who likes SBI. S doesn’t like BOM. The one who likes BOB doesn’t sit adjacent to the one who likes OBC. The one who likes BOB or BOI doesn’t sit either adjacent or opposite to the one who likes UBI.</a:t>
            </a:r>
            <a:endParaRPr lang="en-IN" sz="2400" dirty="0">
              <a:latin typeface="Times New Roman" panose="02020603050405020304" pitchFamily="18" charset="0"/>
              <a:cs typeface="Times New Roman" panose="02020603050405020304" pitchFamily="18" charset="0"/>
            </a:endParaRPr>
          </a:p>
          <a:p>
            <a:pPr algn="just">
              <a:lnSpc>
                <a:spcPct val="150000"/>
              </a:lnSpc>
            </a:pPr>
            <a:endParaRPr lang="en-US"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457200"/>
            <a:ext cx="10972800" cy="5668965"/>
          </a:xfrm>
        </p:spPr>
        <p:txBody>
          <a:bodyPr>
            <a:noAutofit/>
          </a:bodyPr>
          <a:lstStyle/>
          <a:p>
            <a:pPr marL="0" indent="0">
              <a:lnSpc>
                <a:spcPct val="150000"/>
              </a:lnSpc>
              <a:buNone/>
            </a:pPr>
            <a:r>
              <a:rPr lang="en-US" sz="2000" b="1" dirty="0" smtClean="0">
                <a:latin typeface="Times New Roman" panose="02020603050405020304" pitchFamily="18" charset="0"/>
                <a:cs typeface="Times New Roman" panose="02020603050405020304" pitchFamily="18" charset="0"/>
              </a:rPr>
              <a:t>1</a:t>
            </a:r>
            <a:r>
              <a:rPr lang="en-US" sz="2000" b="1" dirty="0">
                <a:latin typeface="Times New Roman" panose="02020603050405020304" pitchFamily="18" charset="0"/>
                <a:cs typeface="Times New Roman" panose="02020603050405020304" pitchFamily="18" charset="0"/>
              </a:rPr>
              <a:t>) Which of the following statement/statements is/are true?</a:t>
            </a:r>
            <a:endParaRPr lang="en-US" sz="2000" dirty="0">
              <a:latin typeface="Times New Roman" panose="02020603050405020304" pitchFamily="18" charset="0"/>
              <a:cs typeface="Times New Roman" panose="02020603050405020304" pitchFamily="18" charset="0"/>
            </a:endParaRPr>
          </a:p>
          <a:p>
            <a:pPr marL="0" indent="0">
              <a:lnSpc>
                <a:spcPct val="150000"/>
              </a:lnSpc>
              <a:buNone/>
            </a:pPr>
            <a:r>
              <a:rPr lang="en-US" sz="2000" b="1" dirty="0" smtClean="0">
                <a:latin typeface="Times New Roman" panose="02020603050405020304" pitchFamily="18" charset="0"/>
                <a:cs typeface="Times New Roman" panose="02020603050405020304" pitchFamily="18" charset="0"/>
              </a:rPr>
              <a:t>A</a:t>
            </a:r>
            <a:r>
              <a:rPr lang="en-US" sz="2000" dirty="0" smtClean="0">
                <a:latin typeface="Times New Roman" panose="02020603050405020304" pitchFamily="18" charset="0"/>
                <a:cs typeface="Times New Roman" panose="02020603050405020304" pitchFamily="18" charset="0"/>
              </a:rPr>
              <a:t>) O </a:t>
            </a:r>
            <a:r>
              <a:rPr lang="en-US" sz="2000" dirty="0">
                <a:latin typeface="Times New Roman" panose="02020603050405020304" pitchFamily="18" charset="0"/>
                <a:cs typeface="Times New Roman" panose="02020603050405020304" pitchFamily="18" charset="0"/>
              </a:rPr>
              <a:t>sits third to the right of the one who likes UBI</a:t>
            </a:r>
            <a:endParaRPr lang="en-US" sz="2000" dirty="0">
              <a:latin typeface="Times New Roman" panose="02020603050405020304" pitchFamily="18" charset="0"/>
              <a:cs typeface="Times New Roman" panose="02020603050405020304" pitchFamily="18" charset="0"/>
            </a:endParaRPr>
          </a:p>
          <a:p>
            <a:pPr marL="0" indent="0">
              <a:lnSpc>
                <a:spcPct val="150000"/>
              </a:lnSpc>
              <a:buNone/>
            </a:pPr>
            <a:r>
              <a:rPr lang="en-US" sz="2000" b="1" dirty="0" smtClean="0">
                <a:latin typeface="Times New Roman" panose="02020603050405020304" pitchFamily="18" charset="0"/>
                <a:cs typeface="Times New Roman" panose="02020603050405020304" pitchFamily="18" charset="0"/>
              </a:rPr>
              <a:t>B</a:t>
            </a:r>
            <a:r>
              <a:rPr lang="en-US" sz="2000" dirty="0">
                <a:latin typeface="Times New Roman" panose="02020603050405020304" pitchFamily="18" charset="0"/>
                <a:cs typeface="Times New Roman" panose="02020603050405020304" pitchFamily="18" charset="0"/>
              </a:rPr>
              <a:t>)</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 one who likes BOM sits second to the right of S</a:t>
            </a:r>
            <a:endParaRPr lang="en-US" sz="2000" dirty="0">
              <a:latin typeface="Times New Roman" panose="02020603050405020304" pitchFamily="18" charset="0"/>
              <a:cs typeface="Times New Roman" panose="02020603050405020304" pitchFamily="18" charset="0"/>
            </a:endParaRPr>
          </a:p>
          <a:p>
            <a:pPr marL="0" indent="0">
              <a:lnSpc>
                <a:spcPct val="150000"/>
              </a:lnSpc>
              <a:buNone/>
            </a:pPr>
            <a:r>
              <a:rPr lang="en-US" sz="2000" b="1" dirty="0" smtClean="0">
                <a:latin typeface="Times New Roman" panose="02020603050405020304" pitchFamily="18" charset="0"/>
                <a:cs typeface="Times New Roman" panose="02020603050405020304" pitchFamily="18" charset="0"/>
              </a:rPr>
              <a:t>C</a:t>
            </a:r>
            <a:r>
              <a:rPr lang="en-US" sz="2000" dirty="0">
                <a:latin typeface="Times New Roman" panose="02020603050405020304" pitchFamily="18" charset="0"/>
                <a:cs typeface="Times New Roman" panose="02020603050405020304" pitchFamily="18" charset="0"/>
              </a:rPr>
              <a:t>)</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 one who likes BOB sits immediate left of the one who likes PNB</a:t>
            </a:r>
            <a:endParaRPr lang="en-US" sz="2000" dirty="0">
              <a:latin typeface="Times New Roman" panose="02020603050405020304" pitchFamily="18" charset="0"/>
              <a:cs typeface="Times New Roman" panose="02020603050405020304" pitchFamily="18" charset="0"/>
            </a:endParaRPr>
          </a:p>
          <a:p>
            <a:pPr marL="0" indent="0">
              <a:lnSpc>
                <a:spcPct val="150000"/>
              </a:lnSpc>
              <a:buNone/>
            </a:pPr>
            <a:r>
              <a:rPr lang="en-US" sz="2000" b="1" dirty="0" smtClean="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Both (b) and (c)</a:t>
            </a:r>
            <a:endParaRPr lang="en-US" sz="2000" dirty="0">
              <a:latin typeface="Times New Roman" panose="02020603050405020304" pitchFamily="18" charset="0"/>
              <a:cs typeface="Times New Roman" panose="02020603050405020304" pitchFamily="18" charset="0"/>
            </a:endParaRPr>
          </a:p>
          <a:p>
            <a:pPr marL="0" indent="0">
              <a:lnSpc>
                <a:spcPct val="150000"/>
              </a:lnSpc>
              <a:buNone/>
            </a:pPr>
            <a:r>
              <a:rPr lang="en-US" sz="2000" b="1" dirty="0" smtClean="0">
                <a:latin typeface="Times New Roman" panose="02020603050405020304" pitchFamily="18" charset="0"/>
                <a:cs typeface="Times New Roman" panose="02020603050405020304" pitchFamily="18" charset="0"/>
              </a:rPr>
              <a:t>E)</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Both (a) and (b</a:t>
            </a:r>
            <a:r>
              <a:rPr lang="en-US" sz="2000" dirty="0" smtClean="0">
                <a:latin typeface="Times New Roman" panose="02020603050405020304" pitchFamily="18" charset="0"/>
                <a:cs typeface="Times New Roman" panose="02020603050405020304" pitchFamily="18" charset="0"/>
              </a:rPr>
              <a:t>)</a:t>
            </a:r>
            <a:endParaRPr lang="en-US" sz="2000" dirty="0" smtClean="0">
              <a:latin typeface="Times New Roman" panose="02020603050405020304" pitchFamily="18" charset="0"/>
              <a:cs typeface="Times New Roman" panose="02020603050405020304" pitchFamily="18" charset="0"/>
            </a:endParaRPr>
          </a:p>
          <a:p>
            <a:pPr marL="0" indent="0">
              <a:lnSpc>
                <a:spcPct val="150000"/>
              </a:lnSpc>
              <a:buNone/>
            </a:pPr>
            <a:r>
              <a:rPr lang="en-US" sz="2000" b="1" dirty="0" smtClean="0">
                <a:latin typeface="Times New Roman" panose="02020603050405020304" pitchFamily="18" charset="0"/>
                <a:cs typeface="Times New Roman" panose="02020603050405020304" pitchFamily="18" charset="0"/>
              </a:rPr>
              <a:t>2</a:t>
            </a:r>
            <a:r>
              <a:rPr lang="en-US" sz="2000" b="1" dirty="0">
                <a:latin typeface="Times New Roman" panose="02020603050405020304" pitchFamily="18" charset="0"/>
                <a:cs typeface="Times New Roman" panose="02020603050405020304" pitchFamily="18" charset="0"/>
              </a:rPr>
              <a:t>) Which among the following doesn’t form a group?</a:t>
            </a:r>
            <a:endParaRPr lang="en-US" sz="2000" dirty="0">
              <a:latin typeface="Times New Roman" panose="02020603050405020304" pitchFamily="18" charset="0"/>
              <a:cs typeface="Times New Roman" panose="02020603050405020304" pitchFamily="18" charset="0"/>
            </a:endParaRPr>
          </a:p>
          <a:p>
            <a:pPr marL="0" indent="0">
              <a:lnSpc>
                <a:spcPct val="150000"/>
              </a:lnSpc>
              <a:buNone/>
            </a:pPr>
            <a:r>
              <a:rPr lang="en-US" sz="2000" b="1" dirty="0" smtClean="0">
                <a:latin typeface="Times New Roman" panose="02020603050405020304" pitchFamily="18" charset="0"/>
                <a:cs typeface="Times New Roman" panose="02020603050405020304" pitchFamily="18" charset="0"/>
              </a:rPr>
              <a:t>A</a:t>
            </a:r>
            <a:r>
              <a:rPr lang="en-US" sz="2000" dirty="0" smtClean="0">
                <a:latin typeface="Times New Roman" panose="02020603050405020304" pitchFamily="18" charset="0"/>
                <a:cs typeface="Times New Roman" panose="02020603050405020304" pitchFamily="18" charset="0"/>
              </a:rPr>
              <a:t>) M- BOB</a:t>
            </a:r>
            <a:endParaRPr lang="en-US" sz="2000" dirty="0" smtClean="0">
              <a:latin typeface="Times New Roman" panose="02020603050405020304" pitchFamily="18" charset="0"/>
              <a:cs typeface="Times New Roman" panose="02020603050405020304" pitchFamily="18" charset="0"/>
            </a:endParaRPr>
          </a:p>
          <a:p>
            <a:pPr marL="0" indent="0">
              <a:lnSpc>
                <a:spcPct val="150000"/>
              </a:lnSpc>
              <a:buNone/>
            </a:pPr>
            <a:r>
              <a:rPr lang="en-US" sz="2000" b="1" dirty="0" smtClean="0">
                <a:latin typeface="Times New Roman" panose="02020603050405020304" pitchFamily="18" charset="0"/>
                <a:cs typeface="Times New Roman" panose="02020603050405020304" pitchFamily="18" charset="0"/>
              </a:rPr>
              <a:t>B</a:t>
            </a:r>
            <a:r>
              <a:rPr lang="en-US" sz="2000" dirty="0" smtClean="0">
                <a:latin typeface="Times New Roman" panose="02020603050405020304" pitchFamily="18" charset="0"/>
                <a:cs typeface="Times New Roman" panose="02020603050405020304" pitchFamily="18" charset="0"/>
              </a:rPr>
              <a:t>) R- UBI</a:t>
            </a:r>
            <a:endParaRPr lang="en-US" sz="2000" dirty="0" smtClean="0">
              <a:latin typeface="Times New Roman" panose="02020603050405020304" pitchFamily="18" charset="0"/>
              <a:cs typeface="Times New Roman" panose="02020603050405020304" pitchFamily="18" charset="0"/>
            </a:endParaRPr>
          </a:p>
          <a:p>
            <a:pPr marL="0" indent="0">
              <a:lnSpc>
                <a:spcPct val="150000"/>
              </a:lnSpc>
              <a:buNone/>
            </a:pPr>
            <a:r>
              <a:rPr lang="en-US" sz="2000" b="1" dirty="0" smtClean="0">
                <a:latin typeface="Times New Roman" panose="02020603050405020304" pitchFamily="18" charset="0"/>
                <a:cs typeface="Times New Roman" panose="02020603050405020304" pitchFamily="18" charset="0"/>
              </a:rPr>
              <a:t>C</a:t>
            </a:r>
            <a:r>
              <a:rPr lang="en-US" sz="2000" dirty="0" smtClean="0">
                <a:latin typeface="Times New Roman" panose="02020603050405020304" pitchFamily="18" charset="0"/>
                <a:cs typeface="Times New Roman" panose="02020603050405020304" pitchFamily="18" charset="0"/>
              </a:rPr>
              <a:t>) S- </a:t>
            </a:r>
            <a:r>
              <a:rPr lang="en-US" sz="2000" dirty="0">
                <a:latin typeface="Times New Roman" panose="02020603050405020304" pitchFamily="18" charset="0"/>
                <a:cs typeface="Times New Roman" panose="02020603050405020304" pitchFamily="18" charset="0"/>
              </a:rPr>
              <a:t>BOI</a:t>
            </a:r>
            <a:endParaRPr lang="en-US" sz="2000" dirty="0">
              <a:latin typeface="Times New Roman" panose="02020603050405020304" pitchFamily="18" charset="0"/>
              <a:cs typeface="Times New Roman" panose="02020603050405020304" pitchFamily="18" charset="0"/>
            </a:endParaRPr>
          </a:p>
          <a:p>
            <a:pPr marL="0" indent="0">
              <a:lnSpc>
                <a:spcPct val="150000"/>
              </a:lnSpc>
              <a:buNone/>
            </a:pPr>
            <a:r>
              <a:rPr lang="en-US" sz="2000" b="1" dirty="0" smtClean="0">
                <a:latin typeface="Times New Roman" panose="02020603050405020304" pitchFamily="18" charset="0"/>
                <a:cs typeface="Times New Roman" panose="02020603050405020304" pitchFamily="18" charset="0"/>
              </a:rPr>
              <a:t>D</a:t>
            </a:r>
            <a:r>
              <a:rPr lang="en-US" sz="2000" dirty="0" smtClean="0">
                <a:latin typeface="Times New Roman" panose="02020603050405020304" pitchFamily="18" charset="0"/>
                <a:cs typeface="Times New Roman" panose="02020603050405020304" pitchFamily="18" charset="0"/>
              </a:rPr>
              <a:t>) Q- </a:t>
            </a:r>
            <a:r>
              <a:rPr lang="en-US" sz="2000" dirty="0">
                <a:latin typeface="Times New Roman" panose="02020603050405020304" pitchFamily="18" charset="0"/>
                <a:cs typeface="Times New Roman" panose="02020603050405020304" pitchFamily="18" charset="0"/>
              </a:rPr>
              <a:t>UBI</a:t>
            </a:r>
            <a:endParaRPr lang="en-US" sz="2000" dirty="0">
              <a:latin typeface="Times New Roman" panose="02020603050405020304" pitchFamily="18" charset="0"/>
              <a:cs typeface="Times New Roman" panose="02020603050405020304" pitchFamily="18" charset="0"/>
            </a:endParaRPr>
          </a:p>
          <a:p>
            <a:pPr marL="0" indent="0">
              <a:lnSpc>
                <a:spcPct val="150000"/>
              </a:lnSpc>
              <a:buNone/>
            </a:pPr>
            <a:r>
              <a:rPr lang="en-US" sz="2000" b="1" dirty="0" smtClean="0">
                <a:latin typeface="Times New Roman" panose="02020603050405020304" pitchFamily="18" charset="0"/>
                <a:cs typeface="Times New Roman" panose="02020603050405020304" pitchFamily="18" charset="0"/>
              </a:rPr>
              <a:t>E</a:t>
            </a:r>
            <a:r>
              <a:rPr lang="en-US" sz="2000" dirty="0" smtClean="0">
                <a:latin typeface="Times New Roman" panose="02020603050405020304" pitchFamily="18" charset="0"/>
                <a:cs typeface="Times New Roman" panose="02020603050405020304" pitchFamily="18" charset="0"/>
              </a:rPr>
              <a:t>) L- </a:t>
            </a:r>
            <a:r>
              <a:rPr lang="en-US" sz="2000" dirty="0">
                <a:latin typeface="Times New Roman" panose="02020603050405020304" pitchFamily="18" charset="0"/>
                <a:cs typeface="Times New Roman" panose="02020603050405020304" pitchFamily="18" charset="0"/>
              </a:rPr>
              <a:t>SBI</a:t>
            </a:r>
            <a:endParaRPr lang="en-US" sz="2000" dirty="0">
              <a:latin typeface="Times New Roman" panose="02020603050405020304" pitchFamily="18" charset="0"/>
              <a:cs typeface="Times New Roman" panose="02020603050405020304" pitchFamily="18" charset="0"/>
            </a:endParaRPr>
          </a:p>
          <a:p>
            <a:pPr marL="0" indent="0">
              <a:lnSpc>
                <a:spcPct val="150000"/>
              </a:lnSpc>
              <a:buNone/>
            </a:pPr>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34600" y="5689895"/>
            <a:ext cx="2057400" cy="1217981"/>
          </a:xfrm>
          <a:prstGeom prst="rect">
            <a:avLst/>
          </a:prstGeom>
        </p:spPr>
      </p:pic>
      <p:pic>
        <p:nvPicPr>
          <p:cNvPr id="5" name="Picture 4"/>
          <p:cNvPicPr>
            <a:picLocks noChangeAspect="1"/>
          </p:cNvPicPr>
          <p:nvPr/>
        </p:nvPicPr>
        <p:blipFill>
          <a:blip r:embed="rId2"/>
          <a:stretch>
            <a:fillRect/>
          </a:stretch>
        </p:blipFill>
        <p:spPr>
          <a:xfrm>
            <a:off x="8153401" y="457199"/>
            <a:ext cx="3886200" cy="52326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34600" y="5640019"/>
            <a:ext cx="2057400" cy="1217981"/>
          </a:xfrm>
          <a:prstGeom prst="rect">
            <a:avLst/>
          </a:prstGeom>
        </p:spPr>
      </p:pic>
      <p:sp>
        <p:nvSpPr>
          <p:cNvPr id="3" name="Content Placeholder 2"/>
          <p:cNvSpPr>
            <a:spLocks noGrp="1"/>
          </p:cNvSpPr>
          <p:nvPr>
            <p:ph idx="1"/>
          </p:nvPr>
        </p:nvSpPr>
        <p:spPr>
          <a:xfrm>
            <a:off x="609600" y="1447800"/>
            <a:ext cx="10972800" cy="4525963"/>
          </a:xfrm>
        </p:spPr>
        <p:txBody>
          <a:bodyPr>
            <a:noAutofit/>
          </a:bodyPr>
          <a:lstStyle/>
          <a:p>
            <a:pPr algn="just"/>
            <a:r>
              <a:rPr lang="en-US" sz="2000" dirty="0">
                <a:latin typeface="Times New Roman" panose="02020603050405020304" pitchFamily="18" charset="0"/>
                <a:cs typeface="Times New Roman" panose="02020603050405020304" pitchFamily="18" charset="0"/>
              </a:rPr>
              <a:t>Representatives of eight different banks, </a:t>
            </a:r>
            <a:r>
              <a:rPr lang="en-US" sz="2000" dirty="0" err="1">
                <a:latin typeface="Times New Roman" panose="02020603050405020304" pitchFamily="18" charset="0"/>
                <a:cs typeface="Times New Roman" panose="02020603050405020304" pitchFamily="18" charset="0"/>
              </a:rPr>
              <a:t>viz</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A, B, C, D, E, F, G</a:t>
            </a:r>
            <a:r>
              <a:rPr lang="en-US" sz="2000" dirty="0">
                <a:latin typeface="Times New Roman" panose="02020603050405020304" pitchFamily="18" charset="0"/>
                <a:cs typeface="Times New Roman" panose="02020603050405020304" pitchFamily="18" charset="0"/>
              </a:rPr>
              <a:t> and </a:t>
            </a:r>
            <a:r>
              <a:rPr lang="en-US" sz="2000" b="1" dirty="0">
                <a:latin typeface="Times New Roman" panose="02020603050405020304" pitchFamily="18" charset="0"/>
                <a:cs typeface="Times New Roman" panose="02020603050405020304" pitchFamily="18" charset="0"/>
              </a:rPr>
              <a:t>H</a:t>
            </a:r>
            <a:r>
              <a:rPr lang="en-US" sz="2000" dirty="0">
                <a:latin typeface="Times New Roman" panose="02020603050405020304" pitchFamily="18" charset="0"/>
                <a:cs typeface="Times New Roman" panose="02020603050405020304" pitchFamily="18" charset="0"/>
              </a:rPr>
              <a:t> are sitting around a circular table, facing the center, but not necessarily in the same order. Each one of them is from a different bank, </a:t>
            </a:r>
            <a:r>
              <a:rPr lang="en-US" sz="2000" dirty="0" err="1">
                <a:latin typeface="Times New Roman" panose="02020603050405020304" pitchFamily="18" charset="0"/>
                <a:cs typeface="Times New Roman" panose="02020603050405020304" pitchFamily="18" charset="0"/>
              </a:rPr>
              <a:t>viz</a:t>
            </a:r>
            <a:r>
              <a:rPr lang="en-US" sz="2000" dirty="0">
                <a:latin typeface="Times New Roman" panose="02020603050405020304" pitchFamily="18" charset="0"/>
                <a:cs typeface="Times New Roman" panose="02020603050405020304" pitchFamily="18" charset="0"/>
              </a:rPr>
              <a:t> UCO Bank, Oriental Bank of Commerce, Bank of Maharashtra, Canara Bank, Syndicate Bank, Punjab National Bank, Bank of India and Dena Bank. </a:t>
            </a:r>
            <a:endParaRPr lang="en-US" sz="2000" dirty="0">
              <a:latin typeface="Times New Roman" panose="02020603050405020304" pitchFamily="18" charset="0"/>
              <a:cs typeface="Times New Roman" panose="02020603050405020304" pitchFamily="18" charset="0"/>
            </a:endParaRPr>
          </a:p>
          <a:p>
            <a:pPr marL="457200" indent="-457200" algn="just">
              <a:buAutoNum type="arabicParenR"/>
            </a:pPr>
            <a:r>
              <a:rPr lang="en-US" sz="2000" dirty="0">
                <a:latin typeface="Times New Roman" panose="02020603050405020304" pitchFamily="18" charset="0"/>
                <a:cs typeface="Times New Roman" panose="02020603050405020304" pitchFamily="18" charset="0"/>
              </a:rPr>
              <a:t>F sits second to the right of the representative of Bank of India is an immediate neighbor of the representative of Canara Bank.</a:t>
            </a:r>
            <a:endParaRPr lang="en-US" sz="2000" dirty="0">
              <a:latin typeface="Times New Roman" panose="02020603050405020304" pitchFamily="18" charset="0"/>
              <a:cs typeface="Times New Roman" panose="02020603050405020304" pitchFamily="18" charset="0"/>
            </a:endParaRPr>
          </a:p>
          <a:p>
            <a:pPr marL="457200" indent="-457200" algn="just">
              <a:buAutoNum type="arabicParenR"/>
            </a:pPr>
            <a:r>
              <a:rPr lang="en-US" sz="2000" dirty="0">
                <a:latin typeface="Times New Roman" panose="02020603050405020304" pitchFamily="18" charset="0"/>
                <a:cs typeface="Times New Roman" panose="02020603050405020304" pitchFamily="18" charset="0"/>
              </a:rPr>
              <a:t> Two person sit between the representative of Bank of India and B. C and E are immediate neighbors.</a:t>
            </a:r>
            <a:endParaRPr lang="en-US" sz="2000" dirty="0">
              <a:latin typeface="Times New Roman" panose="02020603050405020304" pitchFamily="18" charset="0"/>
              <a:cs typeface="Times New Roman" panose="02020603050405020304" pitchFamily="18" charset="0"/>
            </a:endParaRPr>
          </a:p>
          <a:p>
            <a:pPr marL="457200" indent="-457200" algn="just">
              <a:buAutoNum type="arabicParenR"/>
            </a:pPr>
            <a:r>
              <a:rPr lang="en-US" sz="2000" dirty="0">
                <a:latin typeface="Times New Roman" panose="02020603050405020304" pitchFamily="18" charset="0"/>
                <a:cs typeface="Times New Roman" panose="02020603050405020304" pitchFamily="18" charset="0"/>
              </a:rPr>
              <a:t>Neither C nor E is an immediate neighbor of either B or the representative of Canara Bank. </a:t>
            </a:r>
            <a:endParaRPr lang="en-US" sz="2000" dirty="0">
              <a:latin typeface="Times New Roman" panose="02020603050405020304" pitchFamily="18" charset="0"/>
              <a:cs typeface="Times New Roman" panose="02020603050405020304" pitchFamily="18" charset="0"/>
            </a:endParaRPr>
          </a:p>
          <a:p>
            <a:pPr marL="457200" indent="-457200" algn="just">
              <a:buAutoNum type="arabicParenR"/>
            </a:pPr>
            <a:r>
              <a:rPr lang="en-US" sz="2000" dirty="0">
                <a:latin typeface="Times New Roman" panose="02020603050405020304" pitchFamily="18" charset="0"/>
                <a:cs typeface="Times New Roman" panose="02020603050405020304" pitchFamily="18" charset="0"/>
              </a:rPr>
              <a:t>The representative of Bank of Maharashtra sits second to the right of D. D is the representative of neither Canara Bank nor Bank of India.</a:t>
            </a:r>
            <a:endParaRPr lang="en-US" sz="2000" dirty="0">
              <a:latin typeface="Times New Roman" panose="02020603050405020304" pitchFamily="18" charset="0"/>
              <a:cs typeface="Times New Roman" panose="02020603050405020304" pitchFamily="18" charset="0"/>
            </a:endParaRPr>
          </a:p>
          <a:p>
            <a:pPr marL="457200" indent="-457200" algn="just">
              <a:buAutoNum type="arabicParenR"/>
            </a:pPr>
            <a:r>
              <a:rPr lang="en-US" sz="2000" dirty="0">
                <a:latin typeface="Times New Roman" panose="02020603050405020304" pitchFamily="18" charset="0"/>
                <a:cs typeface="Times New Roman" panose="02020603050405020304" pitchFamily="18" charset="0"/>
              </a:rPr>
              <a:t>G and the representative of UCO Bank are immediate neighbors. B is not the representative of UCO Bank. </a:t>
            </a:r>
            <a:endParaRPr lang="en-US" sz="2000" dirty="0">
              <a:latin typeface="Times New Roman" panose="02020603050405020304" pitchFamily="18" charset="0"/>
              <a:cs typeface="Times New Roman" panose="02020603050405020304" pitchFamily="18" charset="0"/>
            </a:endParaRPr>
          </a:p>
          <a:p>
            <a:pPr marL="457200" indent="-457200" algn="just">
              <a:buAutoNum type="arabicParenR"/>
            </a:pPr>
            <a:r>
              <a:rPr lang="en-US" sz="2000" dirty="0">
                <a:latin typeface="Times New Roman" panose="02020603050405020304" pitchFamily="18" charset="0"/>
                <a:cs typeface="Times New Roman" panose="02020603050405020304" pitchFamily="18" charset="0"/>
              </a:rPr>
              <a:t>Only one person sits between C and the representative of Oriental Bank of Commerce. </a:t>
            </a:r>
            <a:endParaRPr lang="en-US" sz="2000" dirty="0">
              <a:latin typeface="Times New Roman" panose="02020603050405020304" pitchFamily="18" charset="0"/>
              <a:cs typeface="Times New Roman" panose="02020603050405020304" pitchFamily="18" charset="0"/>
            </a:endParaRPr>
          </a:p>
          <a:p>
            <a:pPr marL="457200" indent="-457200" algn="just">
              <a:buAutoNum type="arabicParenR"/>
            </a:pPr>
            <a:r>
              <a:rPr lang="en-US" sz="2000" dirty="0">
                <a:latin typeface="Times New Roman" panose="02020603050405020304" pitchFamily="18" charset="0"/>
                <a:cs typeface="Times New Roman" panose="02020603050405020304" pitchFamily="18" charset="0"/>
              </a:rPr>
              <a:t>H sits third to the left of the representative of Dena Bank. </a:t>
            </a:r>
            <a:endParaRPr lang="en-US" sz="2000" dirty="0">
              <a:latin typeface="Times New Roman" panose="02020603050405020304" pitchFamily="18" charset="0"/>
              <a:cs typeface="Times New Roman" panose="02020603050405020304" pitchFamily="18" charset="0"/>
            </a:endParaRPr>
          </a:p>
          <a:p>
            <a:pPr marL="457200" indent="-457200" algn="just">
              <a:buAutoNum type="arabicParenR"/>
            </a:pPr>
            <a:r>
              <a:rPr lang="en-US" sz="2000" dirty="0">
                <a:latin typeface="Times New Roman" panose="02020603050405020304" pitchFamily="18" charset="0"/>
                <a:cs typeface="Times New Roman" panose="02020603050405020304" pitchFamily="18" charset="0"/>
              </a:rPr>
              <a:t>The representative of Punjab National Bank sits second to the left of the representative of Syndicate Bank.</a:t>
            </a:r>
            <a:endParaRPr lang="en-IN" sz="2000"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0" y="-58057"/>
            <a:ext cx="12192000" cy="1143000"/>
          </a:xfrm>
          <a:solidFill>
            <a:schemeClr val="tx2">
              <a:lumMod val="60000"/>
              <a:lumOff val="40000"/>
            </a:schemeClr>
          </a:solidFill>
        </p:spPr>
        <p:txBody>
          <a:bodyPr/>
          <a:lstStyle/>
          <a:p>
            <a:r>
              <a:rPr lang="en-US" dirty="0" smtClean="0"/>
              <a:t>QUESTION 10</a:t>
            </a:r>
            <a:endParaRPr lang="en-IN"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304801"/>
            <a:ext cx="10972800" cy="5821364"/>
          </a:xfrm>
        </p:spPr>
        <p:txBody>
          <a:bodyPr>
            <a:normAutofit/>
          </a:bodyPr>
          <a:lstStyle/>
          <a:p>
            <a:pPr marL="76200" indent="0" algn="just">
              <a:buNone/>
            </a:pPr>
            <a:r>
              <a:rPr lang="en-US" sz="2000" dirty="0">
                <a:latin typeface="Times New Roman" panose="02020603050405020304" pitchFamily="18" charset="0"/>
                <a:cs typeface="Times New Roman" panose="02020603050405020304" pitchFamily="18" charset="0"/>
              </a:rPr>
              <a:t>1Q.Who among the following sits exactly between B and the representative of Bank of India?</a:t>
            </a:r>
            <a:endParaRPr lang="en-US" sz="2000" dirty="0">
              <a:latin typeface="Times New Roman" panose="02020603050405020304" pitchFamily="18" charset="0"/>
              <a:cs typeface="Times New Roman" panose="02020603050405020304" pitchFamily="18" charset="0"/>
            </a:endParaRPr>
          </a:p>
          <a:p>
            <a:pPr marL="76200" indent="0" algn="just">
              <a:buNone/>
            </a:pPr>
            <a:endParaRPr lang="en-US" sz="2000" dirty="0">
              <a:latin typeface="Times New Roman" panose="02020603050405020304" pitchFamily="18" charset="0"/>
              <a:cs typeface="Times New Roman" panose="02020603050405020304" pitchFamily="18" charset="0"/>
            </a:endParaRPr>
          </a:p>
          <a:p>
            <a:pPr marL="76200" indent="0" algn="just">
              <a:buNone/>
            </a:pPr>
            <a:r>
              <a:rPr lang="en-US" sz="2000" dirty="0">
                <a:latin typeface="Times New Roman" panose="02020603050405020304" pitchFamily="18" charset="0"/>
                <a:cs typeface="Times New Roman" panose="02020603050405020304" pitchFamily="18" charset="0"/>
              </a:rPr>
              <a:t>A) A and the representative of UCO Bank</a:t>
            </a:r>
            <a:endParaRPr lang="en-US" sz="2000" dirty="0">
              <a:latin typeface="Times New Roman" panose="02020603050405020304" pitchFamily="18" charset="0"/>
              <a:cs typeface="Times New Roman" panose="02020603050405020304" pitchFamily="18" charset="0"/>
            </a:endParaRPr>
          </a:p>
          <a:p>
            <a:pPr marL="76200" indent="0" algn="just">
              <a:buNone/>
            </a:pPr>
            <a:r>
              <a:rPr lang="en-US" sz="2000" dirty="0">
                <a:latin typeface="Times New Roman" panose="02020603050405020304" pitchFamily="18" charset="0"/>
                <a:cs typeface="Times New Roman" panose="02020603050405020304" pitchFamily="18" charset="0"/>
              </a:rPr>
              <a:t>B) F and G</a:t>
            </a:r>
            <a:endParaRPr lang="en-US" sz="2000" dirty="0">
              <a:latin typeface="Times New Roman" panose="02020603050405020304" pitchFamily="18" charset="0"/>
              <a:cs typeface="Times New Roman" panose="02020603050405020304" pitchFamily="18" charset="0"/>
            </a:endParaRPr>
          </a:p>
          <a:p>
            <a:pPr marL="76200" indent="0" algn="just">
              <a:buNone/>
            </a:pPr>
            <a:r>
              <a:rPr lang="en-US" sz="2000" dirty="0">
                <a:latin typeface="Times New Roman" panose="02020603050405020304" pitchFamily="18" charset="0"/>
                <a:cs typeface="Times New Roman" panose="02020603050405020304" pitchFamily="18" charset="0"/>
              </a:rPr>
              <a:t>C) H and the representative of Bank of Maharashtra</a:t>
            </a:r>
            <a:endParaRPr lang="en-US" sz="2000" dirty="0">
              <a:latin typeface="Times New Roman" panose="02020603050405020304" pitchFamily="18" charset="0"/>
              <a:cs typeface="Times New Roman" panose="02020603050405020304" pitchFamily="18" charset="0"/>
            </a:endParaRPr>
          </a:p>
          <a:p>
            <a:pPr marL="76200" indent="0" algn="just">
              <a:buNone/>
            </a:pPr>
            <a:r>
              <a:rPr lang="en-US" sz="2000" dirty="0">
                <a:latin typeface="Times New Roman" panose="02020603050405020304" pitchFamily="18" charset="0"/>
                <a:cs typeface="Times New Roman" panose="02020603050405020304" pitchFamily="18" charset="0"/>
              </a:rPr>
              <a:t>D) H and G</a:t>
            </a:r>
            <a:endParaRPr lang="en-US" sz="2000" dirty="0">
              <a:latin typeface="Times New Roman" panose="02020603050405020304" pitchFamily="18" charset="0"/>
              <a:cs typeface="Times New Roman" panose="02020603050405020304" pitchFamily="18" charset="0"/>
            </a:endParaRPr>
          </a:p>
          <a:p>
            <a:pPr marL="76200" indent="0" algn="just">
              <a:buNone/>
            </a:pPr>
            <a:r>
              <a:rPr lang="en-US" sz="2000" dirty="0">
                <a:latin typeface="Times New Roman" panose="02020603050405020304" pitchFamily="18" charset="0"/>
                <a:cs typeface="Times New Roman" panose="02020603050405020304" pitchFamily="18" charset="0"/>
              </a:rPr>
              <a:t>E) Representative of Syndicate Bank and Oriental Bank of Commerce</a:t>
            </a:r>
            <a:endParaRPr lang="en-US" sz="2000" dirty="0">
              <a:latin typeface="Times New Roman" panose="02020603050405020304" pitchFamily="18" charset="0"/>
              <a:cs typeface="Times New Roman" panose="02020603050405020304" pitchFamily="18" charset="0"/>
            </a:endParaRPr>
          </a:p>
          <a:p>
            <a:pPr marL="76200" indent="0" algn="just">
              <a:buNone/>
            </a:pPr>
            <a:endParaRPr lang="en-US"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34600" y="5689895"/>
            <a:ext cx="2057400" cy="1217981"/>
          </a:xfrm>
          <a:prstGeom prst="rect">
            <a:avLst/>
          </a:prstGeom>
        </p:spPr>
      </p:pic>
      <p:pic>
        <p:nvPicPr>
          <p:cNvPr id="4" name="Picture 3"/>
          <p:cNvPicPr>
            <a:picLocks noChangeAspect="1"/>
          </p:cNvPicPr>
          <p:nvPr/>
        </p:nvPicPr>
        <p:blipFill>
          <a:blip r:embed="rId2"/>
          <a:stretch>
            <a:fillRect/>
          </a:stretch>
        </p:blipFill>
        <p:spPr>
          <a:xfrm>
            <a:off x="2232660" y="3215483"/>
            <a:ext cx="6278880" cy="3162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4" name="Title 3"/>
          <p:cNvSpPr>
            <a:spLocks noGrp="1"/>
          </p:cNvSpPr>
          <p:nvPr>
            <p:ph type="title"/>
          </p:nvPr>
        </p:nvSpPr>
        <p:spPr>
          <a:xfrm>
            <a:off x="0" y="0"/>
            <a:ext cx="12192000" cy="898634"/>
          </a:xfrm>
          <a:solidFill>
            <a:schemeClr val="tx2">
              <a:lumMod val="60000"/>
              <a:lumOff val="40000"/>
            </a:schemeClr>
          </a:solidFill>
          <a:ln>
            <a:solidFill>
              <a:schemeClr val="accent1"/>
            </a:solidFill>
          </a:ln>
        </p:spPr>
        <p:txBody>
          <a:bodyPr/>
          <a:lstStyle/>
          <a:p>
            <a:r>
              <a:rPr lang="en-US" dirty="0" smtClean="0"/>
              <a:t>QUESTION 11</a:t>
            </a:r>
            <a:endParaRPr lang="en-IN" dirty="0"/>
          </a:p>
        </p:txBody>
      </p:sp>
      <p:pic>
        <p:nvPicPr>
          <p:cNvPr id="2" name="Picture 1"/>
          <p:cNvPicPr>
            <a:picLocks noChangeAspect="1"/>
          </p:cNvPicPr>
          <p:nvPr/>
        </p:nvPicPr>
        <p:blipFill>
          <a:blip r:embed="rId1"/>
          <a:stretch>
            <a:fillRect/>
          </a:stretch>
        </p:blipFill>
        <p:spPr>
          <a:xfrm>
            <a:off x="10137470" y="5656623"/>
            <a:ext cx="2054530" cy="1219306"/>
          </a:xfrm>
          <a:prstGeom prst="rect">
            <a:avLst/>
          </a:prstGeom>
        </p:spPr>
      </p:pic>
      <p:sp>
        <p:nvSpPr>
          <p:cNvPr id="5" name="Rectangle 4"/>
          <p:cNvSpPr/>
          <p:nvPr/>
        </p:nvSpPr>
        <p:spPr>
          <a:xfrm>
            <a:off x="685800" y="898634"/>
            <a:ext cx="10820400" cy="6960303"/>
          </a:xfrm>
          <a:prstGeom prst="rect">
            <a:avLst/>
          </a:prstGeom>
        </p:spPr>
        <p:txBody>
          <a:bodyPr wrap="square">
            <a:spAutoFit/>
          </a:bodyPr>
          <a:lstStyle/>
          <a:p>
            <a:pPr algn="just">
              <a:lnSpc>
                <a:spcPct val="150000"/>
              </a:lnSpc>
            </a:pPr>
            <a:r>
              <a:rPr lang="en-US" sz="2000" dirty="0">
                <a:latin typeface="__Inter_556910"/>
              </a:rPr>
              <a:t>Eight persons - J, K, L, M, N, O, P, Q are sitting around a circular table facing the centre with equal distances between each other (but not necessarily in the same order). Each of them is also related to N in some way or the other. K sits third to the left of N. Only one person sits between N and Q. N's sister sits to the immediate right of Q. Only two people sit between N's sister and N's mother. J sits to the immediate right of N's mother. P sits to the immediate right of M. N's brother sits third to the right of P. N's wife sits second to the left of N's brother. Only three people sit between N's wife and L. N's son sits second to the right of N's father. Only two people sit between N's father and N's daughter</a:t>
            </a:r>
            <a:r>
              <a:rPr lang="en-US" sz="2000" dirty="0" smtClean="0">
                <a:latin typeface="__Inter_556910"/>
              </a:rPr>
              <a:t>.</a:t>
            </a:r>
            <a:endParaRPr lang="en-US" sz="2000" dirty="0" smtClean="0">
              <a:latin typeface="__Inter_556910"/>
            </a:endParaRPr>
          </a:p>
          <a:p>
            <a:pPr algn="just">
              <a:lnSpc>
                <a:spcPct val="150000"/>
              </a:lnSpc>
            </a:pPr>
            <a:endParaRPr lang="en-US" sz="2000" dirty="0" smtClean="0">
              <a:latin typeface="__Inter_556910"/>
            </a:endParaRPr>
          </a:p>
          <a:p>
            <a:r>
              <a:rPr lang="en-US" sz="2000" dirty="0" smtClean="0"/>
              <a:t> 1) How </a:t>
            </a:r>
            <a:r>
              <a:rPr lang="en-US" sz="2000" dirty="0"/>
              <a:t>many people sit between N and K, when counted from the right of K </a:t>
            </a:r>
            <a:r>
              <a:rPr lang="en-US" sz="2000" dirty="0" smtClean="0"/>
              <a:t>?</a:t>
            </a:r>
            <a:endParaRPr lang="en-US" sz="2000" dirty="0" smtClean="0"/>
          </a:p>
          <a:p>
            <a:endParaRPr lang="en-US" sz="2000" dirty="0"/>
          </a:p>
          <a:p>
            <a:r>
              <a:rPr lang="en-US" sz="2000" b="1" dirty="0" smtClean="0"/>
              <a:t>A) </a:t>
            </a:r>
            <a:r>
              <a:rPr lang="en-US" sz="2000" dirty="0" smtClean="0"/>
              <a:t>Five</a:t>
            </a:r>
            <a:endParaRPr lang="en-US" sz="2000" dirty="0"/>
          </a:p>
          <a:p>
            <a:r>
              <a:rPr lang="en-US" sz="2000" b="1" dirty="0" smtClean="0"/>
              <a:t>B) </a:t>
            </a:r>
            <a:r>
              <a:rPr lang="en-US" sz="2000" dirty="0" smtClean="0"/>
              <a:t>Two</a:t>
            </a:r>
            <a:endParaRPr lang="en-US" sz="2000" dirty="0"/>
          </a:p>
          <a:p>
            <a:r>
              <a:rPr lang="en-US" sz="2000" b="1" dirty="0" smtClean="0"/>
              <a:t>C) </a:t>
            </a:r>
            <a:r>
              <a:rPr lang="en-US" sz="2000" dirty="0" smtClean="0"/>
              <a:t>Four</a:t>
            </a:r>
            <a:endParaRPr lang="en-US" sz="2000" dirty="0"/>
          </a:p>
          <a:p>
            <a:r>
              <a:rPr lang="en-US" sz="2000" b="1" dirty="0" smtClean="0"/>
              <a:t>D) </a:t>
            </a:r>
            <a:r>
              <a:rPr lang="en-US" sz="2000" dirty="0" smtClean="0"/>
              <a:t>Three</a:t>
            </a:r>
            <a:endParaRPr lang="en-US" sz="2000" dirty="0"/>
          </a:p>
          <a:p>
            <a:pPr algn="just">
              <a:lnSpc>
                <a:spcPct val="150000"/>
              </a:lnSpc>
            </a:pPr>
            <a:br>
              <a:rPr lang="en-US" sz="2000" dirty="0">
                <a:latin typeface="__Inter_556910"/>
              </a:rPr>
            </a:br>
            <a:endParaRPr lang="en-US" sz="2000" b="0" i="0" dirty="0">
              <a:effectLst/>
              <a:latin typeface="__Inter_55691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34600" y="5640019"/>
            <a:ext cx="2057400" cy="1217981"/>
          </a:xfrm>
          <a:prstGeom prst="rect">
            <a:avLst/>
          </a:prstGeom>
        </p:spPr>
      </p:pic>
      <p:pic>
        <p:nvPicPr>
          <p:cNvPr id="1026" name="Picture 2" descr="ocr_image"/>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152400"/>
            <a:ext cx="9964454" cy="6553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circle(in)">
                                      <p:cBhvr>
                                        <p:cTn id="7"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1" name="Google Shape;111;p1"/>
          <p:cNvSpPr txBox="1">
            <a:spLocks noGrp="1"/>
          </p:cNvSpPr>
          <p:nvPr>
            <p:ph type="title"/>
          </p:nvPr>
        </p:nvSpPr>
        <p:spPr>
          <a:xfrm>
            <a:off x="0" y="-58057"/>
            <a:ext cx="12192000" cy="763500"/>
          </a:xfrm>
          <a:prstGeom prst="rect">
            <a:avLst/>
          </a:prstGeom>
          <a:solidFill>
            <a:schemeClr val="tx2">
              <a:lumMod val="60000"/>
              <a:lumOff val="40000"/>
            </a:schemeClr>
          </a:solidFill>
          <a:ln>
            <a:noFill/>
          </a:ln>
        </p:spPr>
        <p:txBody>
          <a:bodyPr spcFirstLastPara="1" vert="horz" wrap="square" lIns="0" tIns="6656" rIns="0" bIns="0" rtlCol="0" anchor="ctr" anchorCtr="0">
            <a:noAutofit/>
          </a:bodyPr>
          <a:lstStyle/>
          <a:p>
            <a:pPr algn="ctr"/>
            <a:r>
              <a:rPr lang="en-US" sz="3300" b="1" dirty="0">
                <a:solidFill>
                  <a:srgbClr val="374151"/>
                </a:solidFill>
              </a:rPr>
              <a:t> QUESTION </a:t>
            </a:r>
            <a:r>
              <a:rPr lang="en-US" sz="3300" b="1" dirty="0" smtClean="0">
                <a:solidFill>
                  <a:srgbClr val="374151"/>
                </a:solidFill>
              </a:rPr>
              <a:t>12</a:t>
            </a:r>
            <a:endParaRPr lang="en-US" sz="3300" dirty="0">
              <a:solidFill>
                <a:srgbClr val="374151"/>
              </a:solidFill>
            </a:endParaRPr>
          </a:p>
        </p:txBody>
      </p:sp>
      <p:pic>
        <p:nvPicPr>
          <p:cNvPr id="3" name="Picture 2"/>
          <p:cNvPicPr>
            <a:picLocks noChangeAspect="1"/>
          </p:cNvPicPr>
          <p:nvPr/>
        </p:nvPicPr>
        <p:blipFill>
          <a:blip r:embed="rId1"/>
          <a:stretch>
            <a:fillRect/>
          </a:stretch>
        </p:blipFill>
        <p:spPr>
          <a:xfrm>
            <a:off x="9337474" y="5213079"/>
            <a:ext cx="1330527" cy="787672"/>
          </a:xfrm>
          <a:prstGeom prst="rect">
            <a:avLst/>
          </a:prstGeom>
        </p:spPr>
      </p:pic>
      <p:sp>
        <p:nvSpPr>
          <p:cNvPr id="10" name="TextBox 9"/>
          <p:cNvSpPr txBox="1"/>
          <p:nvPr/>
        </p:nvSpPr>
        <p:spPr>
          <a:xfrm>
            <a:off x="1955801" y="1874902"/>
            <a:ext cx="8520525" cy="4339650"/>
          </a:xfrm>
          <a:prstGeom prst="rect">
            <a:avLst/>
          </a:prstGeom>
          <a:noFill/>
        </p:spPr>
        <p:txBody>
          <a:bodyPr wrap="square">
            <a:spAutoFit/>
          </a:bodyPr>
          <a:lstStyle/>
          <a:p>
            <a:pPr algn="just"/>
            <a:r>
              <a:rPr lang="en-US" sz="2400" dirty="0"/>
              <a:t>Eight friends P, Q, R, S, T, U, V and W are sitting in a circle not all are facing the center.</a:t>
            </a:r>
            <a:endParaRPr lang="en-US" sz="2400" dirty="0"/>
          </a:p>
          <a:p>
            <a:pPr algn="just"/>
            <a:r>
              <a:rPr lang="en-US" sz="2400" dirty="0"/>
              <a:t> </a:t>
            </a:r>
            <a:endParaRPr lang="en-US" sz="2400" dirty="0"/>
          </a:p>
          <a:p>
            <a:pPr marL="342900" indent="-342900" algn="just">
              <a:buAutoNum type="arabicParenR"/>
            </a:pPr>
            <a:r>
              <a:rPr lang="en-US" sz="2400" dirty="0"/>
              <a:t>Q is sitting between V and S and facing center. </a:t>
            </a:r>
            <a:endParaRPr lang="en-US" sz="2400" dirty="0"/>
          </a:p>
          <a:p>
            <a:pPr marL="342900" indent="-342900" algn="just">
              <a:buAutoNum type="arabicParenR"/>
            </a:pPr>
            <a:r>
              <a:rPr lang="en-US" sz="2400" dirty="0"/>
              <a:t>W is third to the left of Q and second to the right of P and facing like Q. </a:t>
            </a:r>
            <a:endParaRPr lang="en-US" sz="2400" dirty="0"/>
          </a:p>
          <a:p>
            <a:pPr marL="342900" indent="-342900" algn="just">
              <a:buAutoNum type="arabicParenR"/>
            </a:pPr>
            <a:r>
              <a:rPr lang="en-US" sz="2400" dirty="0"/>
              <a:t>R is facing the direction of V and is sitting between P and V. </a:t>
            </a:r>
            <a:endParaRPr lang="en-US" sz="2400" dirty="0"/>
          </a:p>
          <a:p>
            <a:pPr marL="342900" indent="-342900" algn="just">
              <a:buAutoNum type="arabicParenR"/>
            </a:pPr>
            <a:r>
              <a:rPr lang="en-US" sz="2400" dirty="0"/>
              <a:t>Q and T are not sitting opposite to each other. Neighbors of Q are facing the direction to opposite of that of Q. </a:t>
            </a:r>
            <a:endParaRPr lang="en-US" sz="2400" dirty="0"/>
          </a:p>
          <a:p>
            <a:pPr marL="342900" indent="-342900" algn="just">
              <a:buAutoNum type="arabicParenR"/>
            </a:pPr>
            <a:r>
              <a:rPr lang="en-US" sz="2400" dirty="0"/>
              <a:t>W is sitting immediate right </a:t>
            </a:r>
            <a:r>
              <a:rPr lang="en-US" dirty="0"/>
              <a:t>of T.</a:t>
            </a:r>
            <a:endParaRPr lang="en-US" dirty="0"/>
          </a:p>
          <a:p>
            <a:pPr algn="l"/>
            <a:endParaRPr lang="en-US" dirty="0"/>
          </a:p>
          <a:p>
            <a:pPr algn="l"/>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34600" y="5640019"/>
            <a:ext cx="2057400" cy="1217981"/>
          </a:xfrm>
          <a:prstGeom prst="rect">
            <a:avLst/>
          </a:prstGeom>
        </p:spPr>
      </p:pic>
      <p:sp>
        <p:nvSpPr>
          <p:cNvPr id="2" name="Title 1"/>
          <p:cNvSpPr>
            <a:spLocks noGrp="1"/>
          </p:cNvSpPr>
          <p:nvPr>
            <p:ph type="title"/>
          </p:nvPr>
        </p:nvSpPr>
        <p:spPr>
          <a:xfrm>
            <a:off x="0" y="-58057"/>
            <a:ext cx="12192000" cy="1143000"/>
          </a:xfrm>
          <a:solidFill>
            <a:schemeClr val="tx2">
              <a:lumMod val="60000"/>
              <a:lumOff val="40000"/>
            </a:schemeClr>
          </a:solidFill>
        </p:spPr>
        <p:txBody>
          <a:bodyPr/>
          <a:lstStyle/>
          <a:p>
            <a:r>
              <a:rPr lang="en-US" dirty="0" smtClean="0"/>
              <a:t>QUESTION 1</a:t>
            </a:r>
            <a:endParaRPr lang="en-IN" dirty="0"/>
          </a:p>
        </p:txBody>
      </p:sp>
      <p:sp>
        <p:nvSpPr>
          <p:cNvPr id="3" name="Content Placeholder 2"/>
          <p:cNvSpPr>
            <a:spLocks noGrp="1"/>
          </p:cNvSpPr>
          <p:nvPr>
            <p:ph idx="1"/>
          </p:nvPr>
        </p:nvSpPr>
        <p:spPr>
          <a:xfrm>
            <a:off x="304800" y="1371600"/>
            <a:ext cx="11582400" cy="5181600"/>
          </a:xfrm>
        </p:spPr>
        <p:txBody>
          <a:bodyPr>
            <a:noAutofit/>
          </a:bodyPr>
          <a:lstStyle/>
          <a:p>
            <a:pPr marL="0" indent="0" algn="just">
              <a:buNone/>
            </a:pPr>
            <a:r>
              <a:rPr lang="en-US" sz="2800" dirty="0" smtClean="0">
                <a:latin typeface="Arial" panose="020B0604020202020204" pitchFamily="34" charset="0"/>
                <a:cs typeface="Arial" panose="020B0604020202020204" pitchFamily="34" charset="0"/>
              </a:rPr>
              <a:t> Eight friends K,L,M,N,O,P,Q, and R are sitting anticlockwise around a circular table facing the center in the same sequence with equal distances between them. </a:t>
            </a:r>
            <a:endParaRPr lang="en-US" sz="2800" dirty="0" smtClean="0">
              <a:latin typeface="Arial" panose="020B0604020202020204" pitchFamily="34" charset="0"/>
              <a:cs typeface="Arial" panose="020B0604020202020204" pitchFamily="34" charset="0"/>
            </a:endParaRPr>
          </a:p>
          <a:p>
            <a:pPr marL="0" indent="0" algn="just">
              <a:buNone/>
            </a:pPr>
            <a:endParaRPr lang="en-US" sz="2800" dirty="0">
              <a:latin typeface="Arial" panose="020B0604020202020204" pitchFamily="34" charset="0"/>
              <a:cs typeface="Arial" panose="020B0604020202020204" pitchFamily="34" charset="0"/>
            </a:endParaRPr>
          </a:p>
          <a:p>
            <a:pPr marL="514350" indent="-514350" algn="just">
              <a:buAutoNum type="arabicParenR"/>
            </a:pPr>
            <a:r>
              <a:rPr lang="en-US" sz="2800" dirty="0" smtClean="0">
                <a:latin typeface="Arial" panose="020B0604020202020204" pitchFamily="34" charset="0"/>
                <a:cs typeface="Arial" panose="020B0604020202020204" pitchFamily="34" charset="0"/>
              </a:rPr>
              <a:t>If M is sitting in the southwest direction, then in which direction is P sitting. </a:t>
            </a:r>
            <a:endParaRPr lang="en-US" sz="2800" dirty="0" smtClean="0">
              <a:latin typeface="Arial" panose="020B0604020202020204" pitchFamily="34" charset="0"/>
              <a:cs typeface="Arial" panose="020B0604020202020204" pitchFamily="34" charset="0"/>
            </a:endParaRPr>
          </a:p>
          <a:p>
            <a:pPr marL="514350" indent="-514350" algn="just">
              <a:buAutoNum type="alphaLcParenR"/>
            </a:pPr>
            <a:r>
              <a:rPr lang="en-US" sz="2800" dirty="0" smtClean="0">
                <a:latin typeface="Arial" panose="020B0604020202020204" pitchFamily="34" charset="0"/>
                <a:cs typeface="Arial" panose="020B0604020202020204" pitchFamily="34" charset="0"/>
              </a:rPr>
              <a:t>North west</a:t>
            </a:r>
            <a:endParaRPr lang="en-US" sz="2800" dirty="0" smtClean="0">
              <a:latin typeface="Arial" panose="020B0604020202020204" pitchFamily="34" charset="0"/>
              <a:cs typeface="Arial" panose="020B0604020202020204" pitchFamily="34" charset="0"/>
            </a:endParaRPr>
          </a:p>
          <a:p>
            <a:pPr marL="514350" indent="-514350" algn="just">
              <a:buAutoNum type="alphaLcParenR"/>
            </a:pPr>
            <a:r>
              <a:rPr lang="en-US" sz="2800" dirty="0" smtClean="0">
                <a:latin typeface="Arial" panose="020B0604020202020204" pitchFamily="34" charset="0"/>
                <a:cs typeface="Arial" panose="020B0604020202020204" pitchFamily="34" charset="0"/>
              </a:rPr>
              <a:t>South east</a:t>
            </a:r>
            <a:endParaRPr lang="en-US" sz="2800" dirty="0" smtClean="0">
              <a:latin typeface="Arial" panose="020B0604020202020204" pitchFamily="34" charset="0"/>
              <a:cs typeface="Arial" panose="020B0604020202020204" pitchFamily="34" charset="0"/>
            </a:endParaRPr>
          </a:p>
          <a:p>
            <a:pPr marL="514350" indent="-514350" algn="just">
              <a:buAutoNum type="alphaLcParenR"/>
            </a:pPr>
            <a:r>
              <a:rPr lang="en-US" sz="2800" dirty="0" smtClean="0">
                <a:latin typeface="Arial" panose="020B0604020202020204" pitchFamily="34" charset="0"/>
                <a:cs typeface="Arial" panose="020B0604020202020204" pitchFamily="34" charset="0"/>
              </a:rPr>
              <a:t>South</a:t>
            </a:r>
            <a:endParaRPr lang="en-US" sz="2800" dirty="0" smtClean="0">
              <a:latin typeface="Arial" panose="020B0604020202020204" pitchFamily="34" charset="0"/>
              <a:cs typeface="Arial" panose="020B0604020202020204" pitchFamily="34" charset="0"/>
            </a:endParaRPr>
          </a:p>
          <a:p>
            <a:pPr marL="514350" indent="-514350" algn="just">
              <a:buAutoNum type="alphaLcParenR"/>
            </a:pPr>
            <a:r>
              <a:rPr lang="en-US" sz="2800" dirty="0" smtClean="0">
                <a:latin typeface="Arial" panose="020B0604020202020204" pitchFamily="34" charset="0"/>
                <a:cs typeface="Arial" panose="020B0604020202020204" pitchFamily="34" charset="0"/>
              </a:rPr>
              <a:t>east</a:t>
            </a:r>
            <a:endParaRPr lang="en-US" dirty="0" smtClean="0"/>
          </a:p>
          <a:p>
            <a:pPr marL="0" indent="0" algn="just">
              <a:buNone/>
            </a:pPr>
            <a:r>
              <a:rPr lang="en-US" sz="2800" dirty="0" smtClean="0"/>
              <a:t> </a:t>
            </a:r>
            <a:br>
              <a:rPr lang="en-US" sz="2800" dirty="0"/>
            </a:br>
            <a:endParaRPr lang="en-US" sz="280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6" name="TextBox 5"/>
          <p:cNvSpPr txBox="1"/>
          <p:nvPr/>
        </p:nvSpPr>
        <p:spPr>
          <a:xfrm>
            <a:off x="2056419" y="487536"/>
            <a:ext cx="5113981" cy="4755854"/>
          </a:xfrm>
          <a:prstGeom prst="rect">
            <a:avLst/>
          </a:prstGeom>
          <a:noFill/>
        </p:spPr>
        <p:txBody>
          <a:bodyPr wrap="square">
            <a:spAutoFit/>
          </a:bodyPr>
          <a:lstStyle/>
          <a:p>
            <a:pPr fontAlgn="t">
              <a:lnSpc>
                <a:spcPct val="107000"/>
              </a:lnSpc>
              <a:spcAft>
                <a:spcPts val="600"/>
              </a:spcAft>
            </a:pPr>
            <a:r>
              <a:rPr lang="en-IN" dirty="0">
                <a:latin typeface="Arial" panose="020B0604020202020204" pitchFamily="34" charset="0"/>
                <a:ea typeface="Times New Roman" panose="02020603050405020304" pitchFamily="18" charset="0"/>
                <a:cs typeface="Times New Roman" panose="02020603050405020304" pitchFamily="18" charset="0"/>
              </a:rPr>
              <a:t>1Q. .Who are the neighbours of P ?</a:t>
            </a:r>
            <a:endParaRPr lang="en-IN" kern="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450"/>
              </a:spcAft>
            </a:pPr>
            <a:r>
              <a:rPr lang="en-IN" dirty="0">
                <a:latin typeface="Arial" panose="020B0604020202020204" pitchFamily="34" charset="0"/>
                <a:ea typeface="Times New Roman" panose="02020603050405020304" pitchFamily="18" charset="0"/>
                <a:cs typeface="Times New Roman" panose="02020603050405020304" pitchFamily="18" charset="0"/>
              </a:rPr>
              <a:t>A. U,V </a:t>
            </a:r>
            <a:endParaRPr lang="en-IN" kern="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450"/>
              </a:spcAft>
            </a:pPr>
            <a:r>
              <a:rPr lang="en-IN" dirty="0">
                <a:latin typeface="Arial" panose="020B0604020202020204" pitchFamily="34" charset="0"/>
                <a:ea typeface="Times New Roman" panose="02020603050405020304" pitchFamily="18" charset="0"/>
                <a:cs typeface="Times New Roman" panose="02020603050405020304" pitchFamily="18" charset="0"/>
              </a:rPr>
              <a:t>B. U,W</a:t>
            </a:r>
            <a:endParaRPr lang="en-IN" kern="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450"/>
              </a:spcAft>
            </a:pPr>
            <a:r>
              <a:rPr lang="en-IN" dirty="0">
                <a:latin typeface="Arial" panose="020B0604020202020204" pitchFamily="34" charset="0"/>
                <a:ea typeface="Times New Roman" panose="02020603050405020304" pitchFamily="18" charset="0"/>
                <a:cs typeface="Times New Roman" panose="02020603050405020304" pitchFamily="18" charset="0"/>
              </a:rPr>
              <a:t>C. U,R</a:t>
            </a:r>
            <a:endParaRPr lang="en-IN" kern="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en-IN" dirty="0">
                <a:latin typeface="Arial" panose="020B0604020202020204" pitchFamily="34" charset="0"/>
                <a:ea typeface="Times New Roman" panose="02020603050405020304" pitchFamily="18" charset="0"/>
                <a:cs typeface="Times New Roman" panose="02020603050405020304" pitchFamily="18" charset="0"/>
              </a:rPr>
              <a:t>D. V,R</a:t>
            </a:r>
            <a:endParaRPr lang="en-IN" dirty="0">
              <a:latin typeface="Arial" panose="020B0604020202020204" pitchFamily="34" charset="0"/>
              <a:ea typeface="Times New Roman" panose="02020603050405020304" pitchFamily="18" charset="0"/>
              <a:cs typeface="Times New Roman" panose="02020603050405020304" pitchFamily="18" charset="0"/>
            </a:endParaRPr>
          </a:p>
          <a:p>
            <a:pPr>
              <a:lnSpc>
                <a:spcPct val="107000"/>
              </a:lnSpc>
              <a:spcAft>
                <a:spcPts val="600"/>
              </a:spcAft>
            </a:pPr>
            <a:endParaRPr lang="en-IN"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600"/>
              </a:spcAft>
            </a:pPr>
            <a:r>
              <a:rPr lang="en-IN" kern="100" dirty="0">
                <a:latin typeface="Arial" panose="020B0604020202020204" pitchFamily="34" charset="0"/>
                <a:ea typeface="Calibri" panose="020F0502020204030204" pitchFamily="34" charset="0"/>
                <a:cs typeface="Times New Roman" panose="02020603050405020304" pitchFamily="18" charset="0"/>
              </a:rPr>
              <a:t>2Q. Who is immediate left of V </a:t>
            </a:r>
            <a:endParaRPr lang="en-IN" kern="100" dirty="0">
              <a:latin typeface="Arial" panose="020B0604020202020204" pitchFamily="34" charset="0"/>
              <a:ea typeface="Calibri" panose="020F0502020204030204" pitchFamily="34" charset="0"/>
              <a:cs typeface="Times New Roman" panose="02020603050405020304" pitchFamily="18" charset="0"/>
            </a:endParaRPr>
          </a:p>
          <a:p>
            <a:pPr marL="342900" indent="-342900">
              <a:lnSpc>
                <a:spcPct val="107000"/>
              </a:lnSpc>
              <a:spcAft>
                <a:spcPts val="600"/>
              </a:spcAft>
              <a:buAutoNum type="alphaUcPeriod"/>
            </a:pPr>
            <a:r>
              <a:rPr lang="en-IN" kern="100" dirty="0">
                <a:latin typeface="Arial" panose="020B0604020202020204" pitchFamily="34" charset="0"/>
                <a:ea typeface="Calibri" panose="020F0502020204030204" pitchFamily="34" charset="0"/>
                <a:cs typeface="Times New Roman" panose="02020603050405020304" pitchFamily="18" charset="0"/>
              </a:rPr>
              <a:t>P</a:t>
            </a:r>
            <a:endParaRPr lang="en-IN" kern="100" dirty="0">
              <a:latin typeface="Arial" panose="020B0604020202020204" pitchFamily="34" charset="0"/>
              <a:ea typeface="Calibri" panose="020F0502020204030204" pitchFamily="34" charset="0"/>
              <a:cs typeface="Times New Roman" panose="02020603050405020304" pitchFamily="18" charset="0"/>
            </a:endParaRPr>
          </a:p>
          <a:p>
            <a:pPr marL="342900" indent="-342900">
              <a:lnSpc>
                <a:spcPct val="107000"/>
              </a:lnSpc>
              <a:spcAft>
                <a:spcPts val="600"/>
              </a:spcAft>
              <a:buAutoNum type="alphaUcPeriod"/>
            </a:pPr>
            <a:r>
              <a:rPr lang="en-IN" kern="100" dirty="0">
                <a:latin typeface="Arial" panose="020B0604020202020204" pitchFamily="34" charset="0"/>
                <a:ea typeface="Calibri" panose="020F0502020204030204" pitchFamily="34" charset="0"/>
                <a:cs typeface="Times New Roman" panose="02020603050405020304" pitchFamily="18" charset="0"/>
              </a:rPr>
              <a:t>Q</a:t>
            </a:r>
            <a:endParaRPr lang="en-IN" kern="100" dirty="0">
              <a:latin typeface="Arial" panose="020B0604020202020204" pitchFamily="34" charset="0"/>
              <a:ea typeface="Calibri" panose="020F0502020204030204" pitchFamily="34" charset="0"/>
              <a:cs typeface="Times New Roman" panose="02020603050405020304" pitchFamily="18" charset="0"/>
            </a:endParaRPr>
          </a:p>
          <a:p>
            <a:pPr marL="342900" indent="-342900">
              <a:lnSpc>
                <a:spcPct val="107000"/>
              </a:lnSpc>
              <a:spcAft>
                <a:spcPts val="600"/>
              </a:spcAft>
              <a:buAutoNum type="alphaUcPeriod"/>
            </a:pPr>
            <a:r>
              <a:rPr lang="en-IN" kern="100" dirty="0">
                <a:latin typeface="Arial" panose="020B0604020202020204" pitchFamily="34" charset="0"/>
                <a:ea typeface="Calibri" panose="020F0502020204030204" pitchFamily="34" charset="0"/>
                <a:cs typeface="Times New Roman" panose="02020603050405020304" pitchFamily="18" charset="0"/>
              </a:rPr>
              <a:t>R</a:t>
            </a:r>
            <a:endParaRPr lang="en-IN" kern="100" dirty="0">
              <a:latin typeface="Arial" panose="020B0604020202020204" pitchFamily="34" charset="0"/>
              <a:ea typeface="Calibri" panose="020F0502020204030204" pitchFamily="34" charset="0"/>
              <a:cs typeface="Times New Roman" panose="02020603050405020304" pitchFamily="18" charset="0"/>
            </a:endParaRPr>
          </a:p>
          <a:p>
            <a:pPr marL="342900" indent="-342900">
              <a:lnSpc>
                <a:spcPct val="107000"/>
              </a:lnSpc>
              <a:spcAft>
                <a:spcPts val="600"/>
              </a:spcAft>
              <a:buAutoNum type="alphaUcPeriod"/>
            </a:pPr>
            <a:r>
              <a:rPr lang="en-IN" kern="100" dirty="0">
                <a:latin typeface="Arial" panose="020B0604020202020204" pitchFamily="34" charset="0"/>
                <a:ea typeface="Calibri" panose="020F0502020204030204" pitchFamily="34" charset="0"/>
                <a:cs typeface="Times New Roman" panose="02020603050405020304" pitchFamily="18" charset="0"/>
              </a:rPr>
              <a:t>S</a:t>
            </a:r>
            <a:endParaRPr lang="en-IN" kern="100" dirty="0">
              <a:latin typeface="Arial" panose="020B0604020202020204" pitchFamily="34" charset="0"/>
              <a:ea typeface="Calibri" panose="020F0502020204030204" pitchFamily="34" charset="0"/>
              <a:cs typeface="Times New Roman" panose="02020603050405020304" pitchFamily="18" charset="0"/>
            </a:endParaRPr>
          </a:p>
          <a:p>
            <a:pPr marL="342900" indent="-342900">
              <a:lnSpc>
                <a:spcPct val="107000"/>
              </a:lnSpc>
              <a:spcAft>
                <a:spcPts val="600"/>
              </a:spcAft>
              <a:buAutoNum type="alphaUcPeriod"/>
            </a:pPr>
            <a:endParaRPr lang="en-IN" kern="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endParaRPr lang="en-IN" sz="1350" kern="1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p:cNvPicPr>
            <a:picLocks noChangeAspect="1"/>
          </p:cNvPicPr>
          <p:nvPr/>
        </p:nvPicPr>
        <p:blipFill>
          <a:blip r:embed="rId1"/>
          <a:stretch>
            <a:fillRect/>
          </a:stretch>
        </p:blipFill>
        <p:spPr>
          <a:xfrm>
            <a:off x="7170400" y="862645"/>
            <a:ext cx="3011685" cy="4005636"/>
          </a:xfrm>
          <a:prstGeom prst="rect">
            <a:avLst/>
          </a:prstGeom>
        </p:spPr>
      </p:pic>
      <p:pic>
        <p:nvPicPr>
          <p:cNvPr id="8" name="Picture 7"/>
          <p:cNvPicPr>
            <a:picLocks noChangeAspect="1"/>
          </p:cNvPicPr>
          <p:nvPr/>
        </p:nvPicPr>
        <p:blipFill>
          <a:blip r:embed="rId2"/>
          <a:stretch>
            <a:fillRect/>
          </a:stretch>
        </p:blipFill>
        <p:spPr>
          <a:xfrm>
            <a:off x="8807669" y="5713028"/>
            <a:ext cx="1749973" cy="11449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2" name="Title 1"/>
          <p:cNvSpPr>
            <a:spLocks noGrp="1"/>
          </p:cNvSpPr>
          <p:nvPr>
            <p:ph type="title"/>
          </p:nvPr>
        </p:nvSpPr>
        <p:spPr>
          <a:xfrm>
            <a:off x="0" y="-29027"/>
            <a:ext cx="12192000" cy="867103"/>
          </a:xfrm>
          <a:solidFill>
            <a:schemeClr val="tx2">
              <a:lumMod val="60000"/>
              <a:lumOff val="40000"/>
            </a:schemeClr>
          </a:solidFill>
        </p:spPr>
        <p:txBody>
          <a:bodyPr/>
          <a:lstStyle/>
          <a:p>
            <a:r>
              <a:rPr lang="en-US" dirty="0" smtClean="0"/>
              <a:t>QUESTION 13</a:t>
            </a:r>
            <a:endParaRPr lang="en-IN" dirty="0"/>
          </a:p>
        </p:txBody>
      </p:sp>
      <p:sp>
        <p:nvSpPr>
          <p:cNvPr id="3" name="Text Placeholder 2"/>
          <p:cNvSpPr>
            <a:spLocks noGrp="1"/>
          </p:cNvSpPr>
          <p:nvPr>
            <p:ph type="body" idx="1"/>
          </p:nvPr>
        </p:nvSpPr>
        <p:spPr/>
        <p:txBody>
          <a:bodyPr/>
          <a:lstStyle/>
          <a:p>
            <a:pPr marL="0" indent="0">
              <a:spcBef>
                <a:spcPts val="0"/>
              </a:spcBef>
              <a:buNone/>
            </a:pPr>
            <a:r>
              <a:rPr lang="en-US" sz="1800" dirty="0"/>
              <a:t>Eight people - A, B, C, D, E, F, G and H are sitting around a circular table. </a:t>
            </a:r>
            <a:endParaRPr lang="en-US" sz="1800" dirty="0"/>
          </a:p>
          <a:p>
            <a:pPr marL="0" indent="0">
              <a:spcBef>
                <a:spcPts val="0"/>
              </a:spcBef>
              <a:buNone/>
            </a:pPr>
            <a:r>
              <a:rPr lang="en-US" sz="1800" dirty="0"/>
              <a:t>A and B are facing towards the center while the other six people are facing away from the center. </a:t>
            </a:r>
            <a:endParaRPr lang="en-US" sz="1800" dirty="0"/>
          </a:p>
          <a:p>
            <a:pPr>
              <a:spcBef>
                <a:spcPts val="0"/>
              </a:spcBef>
              <a:buAutoNum type="arabicParenR"/>
            </a:pPr>
            <a:r>
              <a:rPr lang="en-US" sz="1800" dirty="0"/>
              <a:t>A is sitting second to the right of H. </a:t>
            </a:r>
            <a:endParaRPr lang="en-US" sz="1800" dirty="0"/>
          </a:p>
          <a:p>
            <a:pPr>
              <a:spcBef>
                <a:spcPts val="0"/>
              </a:spcBef>
              <a:buAutoNum type="arabicParenR"/>
            </a:pPr>
            <a:r>
              <a:rPr lang="en-US" sz="1800" dirty="0"/>
              <a:t>B sits third to the left of A.</a:t>
            </a:r>
            <a:endParaRPr lang="en-US" sz="1800" dirty="0"/>
          </a:p>
          <a:p>
            <a:pPr>
              <a:spcBef>
                <a:spcPts val="0"/>
              </a:spcBef>
              <a:buAutoNum type="arabicParenR"/>
            </a:pPr>
            <a:r>
              <a:rPr lang="en-US" sz="1800" dirty="0"/>
              <a:t> D sits second to the right of G. </a:t>
            </a:r>
            <a:endParaRPr lang="en-US" sz="1800" dirty="0"/>
          </a:p>
          <a:p>
            <a:pPr>
              <a:spcBef>
                <a:spcPts val="0"/>
              </a:spcBef>
              <a:buAutoNum type="arabicParenR"/>
            </a:pPr>
            <a:r>
              <a:rPr lang="en-US" sz="1800" dirty="0"/>
              <a:t>G is immediate neighbour of neither B nor A.</a:t>
            </a:r>
            <a:endParaRPr lang="en-US" sz="1800" dirty="0"/>
          </a:p>
          <a:p>
            <a:pPr>
              <a:spcBef>
                <a:spcPts val="0"/>
              </a:spcBef>
              <a:buAutoNum type="arabicParenR"/>
            </a:pPr>
            <a:r>
              <a:rPr lang="en-US" sz="1800" dirty="0"/>
              <a:t> E and F are immediate neighbors and are facing outside.</a:t>
            </a:r>
            <a:endParaRPr lang="en-US" sz="1800" dirty="0"/>
          </a:p>
          <a:p>
            <a:pPr marL="0" indent="0">
              <a:spcBef>
                <a:spcPts val="0"/>
              </a:spcBef>
              <a:buNone/>
            </a:pPr>
            <a:br>
              <a:rPr lang="en-US" sz="1800" dirty="0"/>
            </a:br>
            <a:r>
              <a:rPr lang="en-US" sz="1800" dirty="0"/>
              <a:t>1Q. </a:t>
            </a:r>
            <a:r>
              <a:rPr lang="en-US" sz="1800" b="1" dirty="0"/>
              <a:t>What is the position of C with respect to D?</a:t>
            </a:r>
            <a:endParaRPr lang="en-US" sz="1800" dirty="0"/>
          </a:p>
          <a:p>
            <a:pPr>
              <a:spcBef>
                <a:spcPts val="0"/>
              </a:spcBef>
              <a:buAutoNum type="alphaUcParenR"/>
            </a:pPr>
            <a:r>
              <a:rPr lang="en-US" sz="1800" dirty="0"/>
              <a:t>Third to the right</a:t>
            </a:r>
            <a:endParaRPr lang="en-US" dirty="0" smtClean="0"/>
          </a:p>
          <a:p>
            <a:pPr>
              <a:spcBef>
                <a:spcPts val="0"/>
              </a:spcBef>
              <a:buAutoNum type="alphaUcParenR"/>
            </a:pPr>
            <a:r>
              <a:rPr lang="en-US" sz="1800" dirty="0"/>
              <a:t>Third to the left</a:t>
            </a:r>
            <a:endParaRPr lang="en-US" dirty="0" smtClean="0"/>
          </a:p>
          <a:p>
            <a:pPr>
              <a:spcBef>
                <a:spcPts val="0"/>
              </a:spcBef>
              <a:buAutoNum type="alphaUcParenR"/>
            </a:pPr>
            <a:r>
              <a:rPr lang="en-US" sz="1800" dirty="0"/>
              <a:t>Fourth to the left</a:t>
            </a:r>
            <a:endParaRPr lang="en-US" dirty="0" smtClean="0"/>
          </a:p>
          <a:p>
            <a:pPr>
              <a:spcBef>
                <a:spcPts val="0"/>
              </a:spcBef>
              <a:buAutoNum type="alphaUcParenR"/>
            </a:pPr>
            <a:r>
              <a:rPr lang="en-US" sz="1800" dirty="0"/>
              <a:t>Fourth to the right</a:t>
            </a:r>
            <a:endParaRPr lang="en-US" dirty="0" smtClean="0"/>
          </a:p>
          <a:p>
            <a:pPr>
              <a:spcBef>
                <a:spcPts val="0"/>
              </a:spcBef>
              <a:buAutoNum type="alphaUcParenR"/>
            </a:pPr>
            <a:r>
              <a:rPr lang="en-US" sz="1800" dirty="0"/>
              <a:t>Second to the left</a:t>
            </a:r>
            <a:endParaRPr lang="en-US" dirty="0"/>
          </a:p>
          <a:p>
            <a:pPr marL="0" indent="0">
              <a:spcBef>
                <a:spcPts val="0"/>
              </a:spcBef>
              <a:buNone/>
            </a:pPr>
            <a:endParaRPr lang="en-US" sz="1800" dirty="0"/>
          </a:p>
          <a:p>
            <a:pPr marL="114300" indent="0">
              <a:buNone/>
            </a:pPr>
            <a:endParaRPr lang="en-IN" dirty="0"/>
          </a:p>
        </p:txBody>
      </p:sp>
      <p:pic>
        <p:nvPicPr>
          <p:cNvPr id="4" name="Picture 3"/>
          <p:cNvPicPr>
            <a:picLocks noChangeAspect="1"/>
          </p:cNvPicPr>
          <p:nvPr/>
        </p:nvPicPr>
        <p:blipFill>
          <a:blip r:embed="rId1"/>
          <a:stretch>
            <a:fillRect/>
          </a:stretch>
        </p:blipFill>
        <p:spPr>
          <a:xfrm>
            <a:off x="6388378" y="3863181"/>
            <a:ext cx="2883658" cy="2694666"/>
          </a:xfrm>
          <a:prstGeom prst="rect">
            <a:avLst/>
          </a:prstGeom>
        </p:spPr>
      </p:pic>
      <p:pic>
        <p:nvPicPr>
          <p:cNvPr id="5" name="Picture 4"/>
          <p:cNvPicPr>
            <a:picLocks noChangeAspect="1"/>
          </p:cNvPicPr>
          <p:nvPr/>
        </p:nvPicPr>
        <p:blipFill>
          <a:blip r:embed="rId2"/>
          <a:stretch>
            <a:fillRect/>
          </a:stretch>
        </p:blipFill>
        <p:spPr>
          <a:xfrm>
            <a:off x="8807669" y="5713028"/>
            <a:ext cx="1749973" cy="11449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lnSpc>
                <a:spcPct val="150000"/>
              </a:lnSpc>
            </a:pPr>
            <a:r>
              <a:rPr lang="en-US" dirty="0"/>
              <a:t>Eight friends are sitting at an octagonal table. Each person is sitting in one corner facing the center. Mohan is sitting slant in front of Rahul. Rahul is to the right of Shekhar. Niraj is sitting beside Shekhar and in front of Rohit. Rohit is to the left of Vishal. Shivani is not to the right of Mohan but is in front of Puja.</a:t>
            </a:r>
            <a:endParaRPr lang="en-IN" dirty="0"/>
          </a:p>
        </p:txBody>
      </p:sp>
      <p:sp>
        <p:nvSpPr>
          <p:cNvPr id="4" name="Title 1"/>
          <p:cNvSpPr>
            <a:spLocks noGrp="1"/>
          </p:cNvSpPr>
          <p:nvPr>
            <p:ph type="title"/>
          </p:nvPr>
        </p:nvSpPr>
        <p:spPr>
          <a:xfrm>
            <a:off x="0" y="0"/>
            <a:ext cx="12192000" cy="831907"/>
          </a:xfrm>
        </p:spPr>
        <p:style>
          <a:lnRef idx="1">
            <a:schemeClr val="accent1"/>
          </a:lnRef>
          <a:fillRef idx="2">
            <a:schemeClr val="accent1"/>
          </a:fillRef>
          <a:effectRef idx="1">
            <a:schemeClr val="accent1"/>
          </a:effectRef>
          <a:fontRef idx="minor">
            <a:schemeClr val="dk1"/>
          </a:fontRef>
        </p:style>
        <p:txBody>
          <a:bodyPr>
            <a:normAutofit/>
          </a:bodyPr>
          <a:lstStyle/>
          <a:p>
            <a:pPr algn="ctr"/>
            <a:r>
              <a:rPr lang="en-US" dirty="0" smtClean="0">
                <a:latin typeface="Times New Roman" panose="02020603050405020304" pitchFamily="18" charset="0"/>
                <a:cs typeface="Times New Roman" panose="02020603050405020304" pitchFamily="18" charset="0"/>
              </a:rPr>
              <a:t>QUESTION 14</a:t>
            </a:r>
            <a:endParaRPr lang="en-IN"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663745" y="5453149"/>
            <a:ext cx="2528255" cy="140485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1"/>
          <a:stretch>
            <a:fillRect/>
          </a:stretch>
        </p:blipFill>
        <p:spPr>
          <a:xfrm>
            <a:off x="2726268" y="2218268"/>
            <a:ext cx="5983286" cy="4504266"/>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3745" y="5453149"/>
            <a:ext cx="2528255" cy="1404850"/>
          </a:xfrm>
          <a:prstGeom prst="rect">
            <a:avLst/>
          </a:prstGeom>
        </p:spPr>
      </p:pic>
      <p:sp>
        <p:nvSpPr>
          <p:cNvPr id="4" name="Rectangle 3"/>
          <p:cNvSpPr/>
          <p:nvPr/>
        </p:nvSpPr>
        <p:spPr>
          <a:xfrm>
            <a:off x="1081240" y="805934"/>
            <a:ext cx="5228034" cy="1477328"/>
          </a:xfrm>
          <a:prstGeom prst="rect">
            <a:avLst/>
          </a:prstGeom>
        </p:spPr>
        <p:txBody>
          <a:bodyPr wrap="none">
            <a:spAutoFit/>
          </a:bodyPr>
          <a:lstStyle/>
          <a:p>
            <a:pPr marL="342900" indent="-342900">
              <a:buAutoNum type="arabicParenR"/>
            </a:pPr>
            <a:r>
              <a:rPr lang="en-US" dirty="0" smtClean="0">
                <a:solidFill>
                  <a:srgbClr val="333333"/>
                </a:solidFill>
                <a:latin typeface="Verdana" panose="020B0604030504040204" pitchFamily="34" charset="0"/>
              </a:rPr>
              <a:t>Find </a:t>
            </a:r>
            <a:r>
              <a:rPr lang="en-US" dirty="0">
                <a:solidFill>
                  <a:srgbClr val="333333"/>
                </a:solidFill>
                <a:latin typeface="Verdana" panose="020B0604030504040204" pitchFamily="34" charset="0"/>
              </a:rPr>
              <a:t>who is sitting to the left of Shivani</a:t>
            </a:r>
            <a:r>
              <a:rPr lang="en-US" dirty="0" smtClean="0">
                <a:solidFill>
                  <a:srgbClr val="333333"/>
                </a:solidFill>
                <a:latin typeface="Verdana" panose="020B0604030504040204" pitchFamily="34" charset="0"/>
              </a:rPr>
              <a:t>?</a:t>
            </a:r>
            <a:endParaRPr lang="en-US" dirty="0" smtClean="0">
              <a:solidFill>
                <a:srgbClr val="333333"/>
              </a:solidFill>
              <a:latin typeface="Verdana" panose="020B0604030504040204" pitchFamily="34" charset="0"/>
            </a:endParaRPr>
          </a:p>
          <a:p>
            <a:pPr marL="342900" indent="-342900">
              <a:buAutoNum type="alphaLcParenR"/>
            </a:pPr>
            <a:r>
              <a:rPr lang="en-US" dirty="0" smtClean="0">
                <a:solidFill>
                  <a:srgbClr val="333333"/>
                </a:solidFill>
                <a:latin typeface="Verdana" panose="020B0604030504040204" pitchFamily="34" charset="0"/>
              </a:rPr>
              <a:t>Rahul</a:t>
            </a:r>
            <a:endParaRPr lang="en-US" dirty="0" smtClean="0">
              <a:solidFill>
                <a:srgbClr val="333333"/>
              </a:solidFill>
              <a:latin typeface="Verdana" panose="020B0604030504040204" pitchFamily="34" charset="0"/>
            </a:endParaRPr>
          </a:p>
          <a:p>
            <a:pPr marL="342900" indent="-342900">
              <a:buAutoNum type="alphaLcParenR"/>
            </a:pPr>
            <a:r>
              <a:rPr lang="en-US" dirty="0" smtClean="0">
                <a:solidFill>
                  <a:srgbClr val="333333"/>
                </a:solidFill>
                <a:latin typeface="Verdana" panose="020B0604030504040204" pitchFamily="34" charset="0"/>
              </a:rPr>
              <a:t>Rohit</a:t>
            </a:r>
            <a:endParaRPr lang="en-US" dirty="0" smtClean="0">
              <a:solidFill>
                <a:srgbClr val="333333"/>
              </a:solidFill>
              <a:latin typeface="Verdana" panose="020B0604030504040204" pitchFamily="34" charset="0"/>
            </a:endParaRPr>
          </a:p>
          <a:p>
            <a:pPr marL="342900" indent="-342900">
              <a:buAutoNum type="alphaLcParenR"/>
            </a:pPr>
            <a:r>
              <a:rPr lang="en-US" dirty="0" smtClean="0">
                <a:solidFill>
                  <a:srgbClr val="333333"/>
                </a:solidFill>
                <a:latin typeface="Verdana" panose="020B0604030504040204" pitchFamily="34" charset="0"/>
              </a:rPr>
              <a:t>Vishal </a:t>
            </a:r>
            <a:endParaRPr lang="en-US" dirty="0" smtClean="0">
              <a:solidFill>
                <a:srgbClr val="333333"/>
              </a:solidFill>
              <a:latin typeface="Verdana" panose="020B0604030504040204" pitchFamily="34" charset="0"/>
            </a:endParaRPr>
          </a:p>
          <a:p>
            <a:pPr marL="342900" indent="-342900">
              <a:buAutoNum type="alphaLcParenR"/>
            </a:pPr>
            <a:r>
              <a:rPr lang="en-US" dirty="0" err="1" smtClean="0">
                <a:solidFill>
                  <a:srgbClr val="333333"/>
                </a:solidFill>
                <a:latin typeface="Verdana" panose="020B0604030504040204" pitchFamily="34" charset="0"/>
              </a:rPr>
              <a:t>shekar</a:t>
            </a:r>
            <a:endParaRPr lang="en-IN"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70000"/>
            <a:ext cx="10515600" cy="4906963"/>
          </a:xfrm>
        </p:spPr>
        <p:txBody>
          <a:bodyPr/>
          <a:lstStyle/>
          <a:p>
            <a:pPr algn="just">
              <a:lnSpc>
                <a:spcPct val="100000"/>
              </a:lnSpc>
            </a:pPr>
            <a:r>
              <a:rPr lang="en-US" dirty="0">
                <a:latin typeface="Times New Roman" panose="02020603050405020304" pitchFamily="18" charset="0"/>
                <a:cs typeface="Times New Roman" panose="02020603050405020304" pitchFamily="18" charset="0"/>
              </a:rPr>
              <a:t>Six People Aksar, Bashir, Chishti, Dullah, Eijaz and Faizal are seating on the ground in a hexagonal shape. All the sides of the hexagon, so formed are of same length</a:t>
            </a:r>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algn="just">
              <a:lnSpc>
                <a:spcPct val="100000"/>
              </a:lnSpc>
            </a:pPr>
            <a:r>
              <a:rPr lang="en-US" dirty="0">
                <a:latin typeface="Times New Roman" panose="02020603050405020304" pitchFamily="18" charset="0"/>
                <a:cs typeface="Times New Roman" panose="02020603050405020304" pitchFamily="18" charset="0"/>
              </a:rPr>
              <a:t>Aksar is not adjacent to Bashir or Chishti.</a:t>
            </a:r>
            <a:endParaRPr lang="en-US" dirty="0">
              <a:latin typeface="Times New Roman" panose="02020603050405020304" pitchFamily="18" charset="0"/>
              <a:cs typeface="Times New Roman" panose="02020603050405020304" pitchFamily="18" charset="0"/>
            </a:endParaRPr>
          </a:p>
          <a:p>
            <a:pPr algn="just">
              <a:lnSpc>
                <a:spcPct val="100000"/>
              </a:lnSpc>
            </a:pPr>
            <a:r>
              <a:rPr lang="en-US" dirty="0">
                <a:latin typeface="Times New Roman" panose="02020603050405020304" pitchFamily="18" charset="0"/>
                <a:cs typeface="Times New Roman" panose="02020603050405020304" pitchFamily="18" charset="0"/>
              </a:rPr>
              <a:t>Dullah is not adjacent to Chishti or Eijaz.</a:t>
            </a:r>
            <a:endParaRPr lang="en-US" dirty="0">
              <a:latin typeface="Times New Roman" panose="02020603050405020304" pitchFamily="18" charset="0"/>
              <a:cs typeface="Times New Roman" panose="02020603050405020304" pitchFamily="18" charset="0"/>
            </a:endParaRPr>
          </a:p>
          <a:p>
            <a:pPr algn="just">
              <a:lnSpc>
                <a:spcPct val="100000"/>
              </a:lnSpc>
            </a:pPr>
            <a:r>
              <a:rPr lang="en-US" dirty="0">
                <a:latin typeface="Times New Roman" panose="02020603050405020304" pitchFamily="18" charset="0"/>
                <a:cs typeface="Times New Roman" panose="02020603050405020304" pitchFamily="18" charset="0"/>
              </a:rPr>
              <a:t>Bashir and Chishti are adjacent to each other.</a:t>
            </a:r>
            <a:endParaRPr lang="en-US" dirty="0">
              <a:latin typeface="Times New Roman" panose="02020603050405020304" pitchFamily="18" charset="0"/>
              <a:cs typeface="Times New Roman" panose="02020603050405020304" pitchFamily="18" charset="0"/>
            </a:endParaRPr>
          </a:p>
          <a:p>
            <a:pPr algn="just">
              <a:lnSpc>
                <a:spcPct val="100000"/>
              </a:lnSpc>
            </a:pPr>
            <a:r>
              <a:rPr lang="en-US" dirty="0">
                <a:latin typeface="Times New Roman" panose="02020603050405020304" pitchFamily="18" charset="0"/>
                <a:cs typeface="Times New Roman" panose="02020603050405020304" pitchFamily="18" charset="0"/>
              </a:rPr>
              <a:t>Faizal is in the middle of Dullah and Chishti.</a:t>
            </a:r>
            <a:endParaRPr lang="en-IN"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0" y="0"/>
            <a:ext cx="12192000" cy="831907"/>
          </a:xfrm>
        </p:spPr>
        <p:style>
          <a:lnRef idx="1">
            <a:schemeClr val="accent1"/>
          </a:lnRef>
          <a:fillRef idx="2">
            <a:schemeClr val="accent1"/>
          </a:fillRef>
          <a:effectRef idx="1">
            <a:schemeClr val="accent1"/>
          </a:effectRef>
          <a:fontRef idx="minor">
            <a:schemeClr val="dk1"/>
          </a:fontRef>
        </p:style>
        <p:txBody>
          <a:bodyPr>
            <a:normAutofit/>
          </a:bodyPr>
          <a:lstStyle/>
          <a:p>
            <a:pPr algn="ctr"/>
            <a:r>
              <a:rPr lang="en-US" dirty="0" smtClean="0">
                <a:latin typeface="Times New Roman" panose="02020603050405020304" pitchFamily="18" charset="0"/>
                <a:cs typeface="Times New Roman" panose="02020603050405020304" pitchFamily="18" charset="0"/>
              </a:rPr>
              <a:t>QUESTION 15</a:t>
            </a:r>
            <a:endParaRPr lang="en-IN"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663745" y="5453149"/>
            <a:ext cx="2528255" cy="1404850"/>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1"/>
          <a:stretch>
            <a:fillRect/>
          </a:stretch>
        </p:blipFill>
        <p:spPr>
          <a:xfrm>
            <a:off x="6794356" y="1395485"/>
            <a:ext cx="4962525" cy="3429000"/>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3745" y="5453149"/>
            <a:ext cx="2528255" cy="1404850"/>
          </a:xfrm>
          <a:prstGeom prst="rect">
            <a:avLst/>
          </a:prstGeom>
        </p:spPr>
      </p:pic>
      <p:sp>
        <p:nvSpPr>
          <p:cNvPr id="4" name="Rectangle 3"/>
          <p:cNvSpPr/>
          <p:nvPr/>
        </p:nvSpPr>
        <p:spPr>
          <a:xfrm>
            <a:off x="436418" y="467096"/>
            <a:ext cx="6357938" cy="5632311"/>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Which of the following is not a correct neighbor pair?</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a) Aksar and Faizal</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b) Dullah and Faizal</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c) Bashir and Eijaz</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d) Chishti and Faizal</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e) None of The Above</a:t>
            </a: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Q2. Who is at the same distance from as Dullah as Eijaz is from Dullah?</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a) Faizal</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b) Bashir </a:t>
            </a:r>
            <a:endParaRPr lang="en-US" sz="2400" dirty="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c) Chishti</a:t>
            </a:r>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d</a:t>
            </a:r>
            <a:r>
              <a:rPr lang="en-US" sz="2400" dirty="0">
                <a:latin typeface="Times New Roman" panose="02020603050405020304" pitchFamily="18" charset="0"/>
                <a:cs typeface="Times New Roman" panose="02020603050405020304" pitchFamily="18" charset="0"/>
              </a:rPr>
              <a:t>) Aksar</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e) None of The Above</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65860"/>
            <a:ext cx="10515600" cy="5011103"/>
          </a:xfrm>
        </p:spPr>
        <p:txBody>
          <a:bodyPr>
            <a:normAutofit fontScale="70000" lnSpcReduction="20000"/>
          </a:bodyPr>
          <a:lstStyle/>
          <a:p>
            <a:pPr algn="just">
              <a:lnSpc>
                <a:spcPct val="150000"/>
              </a:lnSpc>
            </a:pPr>
            <a:r>
              <a:rPr lang="en-US" dirty="0"/>
              <a:t>There are six persons P, Q, R, S, T and U are sitting in a triangular shaped seating arrangement. Three persons are sitting at the corner of the triangle facing outside. Three Persons are sitting at the sides of the triangle facing inside. </a:t>
            </a:r>
            <a:endParaRPr lang="en-US" dirty="0" smtClean="0"/>
          </a:p>
          <a:p>
            <a:pPr algn="just">
              <a:lnSpc>
                <a:spcPct val="150000"/>
              </a:lnSpc>
            </a:pPr>
            <a:r>
              <a:rPr lang="en-US" dirty="0" smtClean="0"/>
              <a:t>The </a:t>
            </a:r>
            <a:r>
              <a:rPr lang="en-US" dirty="0"/>
              <a:t>persons are in different occupations lawyer, politician, doctor, teacher, astrologer and scientist not necessarily in the same order. Two persons sit between scientist and politician. One person sits between teacher and lawyer. Astrologer sits second to the right of the politician. U sits second to the right of the astrologer. U and T sits adjacent to each other. S sits second to the left of T. Q sits second to the right of politician. Teacher sits immediate left of politician. Lawyer sits at one of the corners of the triangle. P sits to the immediate left of T. S is not a doctor. </a:t>
            </a:r>
            <a:endParaRPr lang="en-IN"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0" y="0"/>
            <a:ext cx="12192000" cy="831907"/>
          </a:xfrm>
        </p:spPr>
        <p:style>
          <a:lnRef idx="1">
            <a:schemeClr val="accent1"/>
          </a:lnRef>
          <a:fillRef idx="2">
            <a:schemeClr val="accent1"/>
          </a:fillRef>
          <a:effectRef idx="1">
            <a:schemeClr val="accent1"/>
          </a:effectRef>
          <a:fontRef idx="minor">
            <a:schemeClr val="dk1"/>
          </a:fontRef>
        </p:style>
        <p:txBody>
          <a:bodyPr>
            <a:normAutofit/>
          </a:bodyPr>
          <a:lstStyle/>
          <a:p>
            <a:pPr algn="ctr"/>
            <a:r>
              <a:rPr lang="en-US" dirty="0" smtClean="0">
                <a:latin typeface="Times New Roman" panose="02020603050405020304" pitchFamily="18" charset="0"/>
                <a:cs typeface="Times New Roman" panose="02020603050405020304" pitchFamily="18" charset="0"/>
              </a:rPr>
              <a:t>QUESTION 16 </a:t>
            </a:r>
            <a:endParaRPr lang="en-IN"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663745" y="5453149"/>
            <a:ext cx="2528255" cy="1404850"/>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8668"/>
            <a:ext cx="7492999" cy="5838296"/>
          </a:xfrm>
        </p:spPr>
        <p:txBody>
          <a:bodyPr>
            <a:normAutofit fontScale="77500" lnSpcReduction="20000"/>
          </a:bodyPr>
          <a:lstStyle/>
          <a:p>
            <a:pPr marL="0" indent="0" algn="just">
              <a:lnSpc>
                <a:spcPct val="150000"/>
              </a:lnSpc>
              <a:buNone/>
            </a:pPr>
            <a:r>
              <a:rPr lang="en-US" dirty="0" smtClean="0"/>
              <a:t>1)Who </a:t>
            </a:r>
            <a:r>
              <a:rPr lang="en-US" dirty="0"/>
              <a:t>among the following sits to the immediate right of teacher</a:t>
            </a:r>
            <a:r>
              <a:rPr lang="en-US" dirty="0" smtClean="0"/>
              <a:t>?</a:t>
            </a:r>
            <a:endParaRPr lang="en-US" dirty="0" smtClean="0"/>
          </a:p>
          <a:p>
            <a:pPr marL="0" indent="0" algn="just">
              <a:lnSpc>
                <a:spcPct val="150000"/>
              </a:lnSpc>
              <a:buNone/>
            </a:pPr>
            <a:r>
              <a:rPr lang="en-US" dirty="0" smtClean="0"/>
              <a:t> </a:t>
            </a:r>
            <a:r>
              <a:rPr lang="en-US" dirty="0"/>
              <a:t>a) Doctor b) Lawyer c) Politician d) </a:t>
            </a:r>
            <a:r>
              <a:rPr lang="en-US" dirty="0" smtClean="0"/>
              <a:t>Astrologer</a:t>
            </a:r>
            <a:endParaRPr lang="en-US" dirty="0" smtClean="0"/>
          </a:p>
          <a:p>
            <a:pPr marL="0" indent="0" algn="just">
              <a:lnSpc>
                <a:spcPct val="150000"/>
              </a:lnSpc>
              <a:buNone/>
            </a:pPr>
            <a:r>
              <a:rPr lang="en-US" dirty="0" smtClean="0"/>
              <a:t> </a:t>
            </a:r>
            <a:r>
              <a:rPr lang="en-US" dirty="0"/>
              <a:t>e) None of these </a:t>
            </a:r>
            <a:endParaRPr lang="en-US" dirty="0" smtClean="0"/>
          </a:p>
          <a:p>
            <a:pPr marL="0" indent="0" algn="just">
              <a:lnSpc>
                <a:spcPct val="150000"/>
              </a:lnSpc>
              <a:buNone/>
            </a:pPr>
            <a:r>
              <a:rPr lang="en-US" dirty="0" smtClean="0"/>
              <a:t>2) </a:t>
            </a:r>
            <a:r>
              <a:rPr lang="en-US" dirty="0"/>
              <a:t>Who among the following sits opposite to doctor? </a:t>
            </a:r>
            <a:endParaRPr lang="en-US" dirty="0" smtClean="0"/>
          </a:p>
          <a:p>
            <a:pPr marL="514350" indent="-514350" algn="just">
              <a:lnSpc>
                <a:spcPct val="150000"/>
              </a:lnSpc>
              <a:buAutoNum type="alphaLcParenR"/>
            </a:pPr>
            <a:r>
              <a:rPr lang="en-US" dirty="0" smtClean="0"/>
              <a:t>P        b</a:t>
            </a:r>
            <a:r>
              <a:rPr lang="en-US" dirty="0"/>
              <a:t>) </a:t>
            </a:r>
            <a:r>
              <a:rPr lang="en-US" dirty="0" smtClean="0"/>
              <a:t>Q         c</a:t>
            </a:r>
            <a:r>
              <a:rPr lang="en-US" dirty="0"/>
              <a:t>) S </a:t>
            </a:r>
            <a:r>
              <a:rPr lang="en-US" dirty="0" smtClean="0"/>
              <a:t>       d</a:t>
            </a:r>
            <a:r>
              <a:rPr lang="en-US" dirty="0"/>
              <a:t>) T </a:t>
            </a:r>
            <a:r>
              <a:rPr lang="en-US" dirty="0" smtClean="0"/>
              <a:t>        e</a:t>
            </a:r>
            <a:r>
              <a:rPr lang="en-US" dirty="0"/>
              <a:t>) None of </a:t>
            </a:r>
            <a:r>
              <a:rPr lang="en-US" dirty="0" smtClean="0"/>
              <a:t>these</a:t>
            </a:r>
            <a:endParaRPr lang="en-US" dirty="0" smtClean="0"/>
          </a:p>
          <a:p>
            <a:pPr marL="0" indent="0" algn="just">
              <a:lnSpc>
                <a:spcPct val="150000"/>
              </a:lnSpc>
              <a:buNone/>
            </a:pPr>
            <a:r>
              <a:rPr lang="en-US" dirty="0" smtClean="0"/>
              <a:t>3) </a:t>
            </a:r>
            <a:r>
              <a:rPr lang="en-US" dirty="0"/>
              <a:t>What is the occupation of R</a:t>
            </a:r>
            <a:r>
              <a:rPr lang="en-US" dirty="0" smtClean="0"/>
              <a:t>?</a:t>
            </a:r>
            <a:endParaRPr lang="en-US" dirty="0" smtClean="0"/>
          </a:p>
          <a:p>
            <a:pPr marL="0" indent="0" algn="just">
              <a:lnSpc>
                <a:spcPct val="150000"/>
              </a:lnSpc>
              <a:buNone/>
            </a:pPr>
            <a:r>
              <a:rPr lang="en-US" dirty="0" smtClean="0"/>
              <a:t> </a:t>
            </a:r>
            <a:r>
              <a:rPr lang="en-US" dirty="0"/>
              <a:t>a) Lawyer </a:t>
            </a:r>
            <a:r>
              <a:rPr lang="en-US" dirty="0" smtClean="0"/>
              <a:t>  b</a:t>
            </a:r>
            <a:r>
              <a:rPr lang="en-US" dirty="0"/>
              <a:t>) Politician </a:t>
            </a:r>
            <a:r>
              <a:rPr lang="en-US" dirty="0" smtClean="0"/>
              <a:t>   c</a:t>
            </a:r>
            <a:r>
              <a:rPr lang="en-US" dirty="0"/>
              <a:t>) Scientist </a:t>
            </a:r>
            <a:r>
              <a:rPr lang="en-US" dirty="0" smtClean="0"/>
              <a:t>   d</a:t>
            </a:r>
            <a:r>
              <a:rPr lang="en-US" dirty="0"/>
              <a:t>) Teacher </a:t>
            </a:r>
            <a:r>
              <a:rPr lang="en-US" dirty="0" smtClean="0"/>
              <a:t>   </a:t>
            </a:r>
            <a:endParaRPr lang="en-US" dirty="0" smtClean="0"/>
          </a:p>
          <a:p>
            <a:pPr marL="0" indent="0" algn="just">
              <a:lnSpc>
                <a:spcPct val="150000"/>
              </a:lnSpc>
              <a:buNone/>
            </a:pPr>
            <a:r>
              <a:rPr lang="en-US" dirty="0" smtClean="0"/>
              <a:t> e</a:t>
            </a:r>
            <a:r>
              <a:rPr lang="en-US" dirty="0"/>
              <a:t>) None of these </a:t>
            </a:r>
            <a:endParaRPr lang="en-IN"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663745" y="5453149"/>
            <a:ext cx="2528255" cy="1404850"/>
          </a:xfrm>
          <a:prstGeom prst="rect">
            <a:avLst/>
          </a:prstGeom>
        </p:spPr>
      </p:pic>
      <p:pic>
        <p:nvPicPr>
          <p:cNvPr id="2" name="Picture 1"/>
          <p:cNvPicPr>
            <a:picLocks noChangeAspect="1"/>
          </p:cNvPicPr>
          <p:nvPr/>
        </p:nvPicPr>
        <p:blipFill>
          <a:blip r:embed="rId2"/>
          <a:stretch>
            <a:fillRect/>
          </a:stretch>
        </p:blipFill>
        <p:spPr>
          <a:xfrm>
            <a:off x="8331199" y="592667"/>
            <a:ext cx="3589868" cy="47074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86933"/>
            <a:ext cx="10515600" cy="4890030"/>
          </a:xfrm>
        </p:spPr>
        <p:txBody>
          <a:bodyPr>
            <a:noAutofit/>
          </a:bodyPr>
          <a:lstStyle/>
          <a:p>
            <a:pPr algn="just">
              <a:lnSpc>
                <a:spcPct val="160000"/>
              </a:lnSpc>
            </a:pPr>
            <a:r>
              <a:rPr lang="en-US" sz="2000" dirty="0">
                <a:latin typeface="Times New Roman" panose="02020603050405020304" pitchFamily="18" charset="0"/>
                <a:cs typeface="Times New Roman" panose="02020603050405020304" pitchFamily="18" charset="0"/>
              </a:rPr>
              <a:t>In the Chief Minister Meeting, six Chief Ministers namely- P, Q, R, S, T and U are sitting at the </a:t>
            </a:r>
            <a:r>
              <a:rPr lang="en-US" sz="2000" dirty="0" smtClean="0">
                <a:latin typeface="Times New Roman" panose="02020603050405020304" pitchFamily="18" charset="0"/>
                <a:cs typeface="Times New Roman" panose="02020603050405020304" pitchFamily="18" charset="0"/>
              </a:rPr>
              <a:t>corners of </a:t>
            </a:r>
            <a:r>
              <a:rPr lang="en-US" sz="2000" dirty="0">
                <a:latin typeface="Times New Roman" panose="02020603050405020304" pitchFamily="18" charset="0"/>
                <a:cs typeface="Times New Roman" panose="02020603050405020304" pitchFamily="18" charset="0"/>
              </a:rPr>
              <a:t>the hexagonal shaped table facing the centre. They belong to a different state- Tamil Nadu, Kerala, Maharashtra, Telangana, Andhra Pradesh, and Karnataka. All the information is not  necessarily in the same order.</a:t>
            </a:r>
            <a:endParaRPr lang="en-US" sz="2000" dirty="0">
              <a:latin typeface="Times New Roman" panose="02020603050405020304" pitchFamily="18" charset="0"/>
              <a:cs typeface="Times New Roman" panose="02020603050405020304" pitchFamily="18" charset="0"/>
            </a:endParaRPr>
          </a:p>
          <a:p>
            <a:pPr algn="just">
              <a:lnSpc>
                <a:spcPct val="160000"/>
              </a:lnSpc>
            </a:pPr>
            <a:r>
              <a:rPr lang="en-US" sz="2000" dirty="0">
                <a:latin typeface="Times New Roman" panose="02020603050405020304" pitchFamily="18" charset="0"/>
                <a:cs typeface="Times New Roman" panose="02020603050405020304" pitchFamily="18" charset="0"/>
              </a:rPr>
              <a:t>Q is the chief minister of Karnataka sits immediately to the left of the one who faces P. Only one person sits between T and the one who is the chief minister of Telangana. The chief minister of Tamil Nadu sits adjacent to P. R sits immediate right of T who faces the Chief Minister of Andhra Pradesh. R is not the CM of tamilnadu. U neither belongs to Kerala nor Tamil Nadu. T is not the Chief Minister of Maharashtra. S sits adjacent to either P or R but not adjacent to </a:t>
            </a:r>
            <a:r>
              <a:rPr lang="en-US" sz="2000" dirty="0" smtClean="0">
                <a:latin typeface="Times New Roman" panose="02020603050405020304" pitchFamily="18" charset="0"/>
                <a:cs typeface="Times New Roman" panose="02020603050405020304" pitchFamily="18" charset="0"/>
              </a:rPr>
              <a:t>both.</a:t>
            </a:r>
            <a:endParaRPr lang="en-US" sz="2000" dirty="0">
              <a:latin typeface="Times New Roman" panose="02020603050405020304" pitchFamily="18" charset="0"/>
              <a:cs typeface="Times New Roman" panose="02020603050405020304" pitchFamily="18" charset="0"/>
            </a:endParaRPr>
          </a:p>
          <a:p>
            <a:pPr marL="0" indent="0" algn="just">
              <a:lnSpc>
                <a:spcPct val="160000"/>
              </a:lnSpc>
              <a:buNone/>
            </a:pP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0" y="0"/>
            <a:ext cx="12192000" cy="831907"/>
          </a:xfrm>
        </p:spPr>
        <p:style>
          <a:lnRef idx="1">
            <a:schemeClr val="accent1"/>
          </a:lnRef>
          <a:fillRef idx="2">
            <a:schemeClr val="accent1"/>
          </a:fillRef>
          <a:effectRef idx="1">
            <a:schemeClr val="accent1"/>
          </a:effectRef>
          <a:fontRef idx="minor">
            <a:schemeClr val="dk1"/>
          </a:fontRef>
        </p:style>
        <p:txBody>
          <a:bodyPr>
            <a:normAutofit/>
          </a:bodyPr>
          <a:lstStyle/>
          <a:p>
            <a:pPr algn="ctr"/>
            <a:r>
              <a:rPr lang="en-US" dirty="0" smtClean="0">
                <a:latin typeface="Times New Roman" panose="02020603050405020304" pitchFamily="18" charset="0"/>
                <a:cs typeface="Times New Roman" panose="02020603050405020304" pitchFamily="18" charset="0"/>
              </a:rPr>
              <a:t>QUESTION 17</a:t>
            </a:r>
            <a:endParaRPr lang="en-IN"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663745" y="5453149"/>
            <a:ext cx="2528255" cy="1404850"/>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663745" y="5453149"/>
            <a:ext cx="2528255" cy="1404850"/>
          </a:xfrm>
          <a:prstGeom prst="rect">
            <a:avLst/>
          </a:prstGeom>
        </p:spPr>
      </p:pic>
      <p:pic>
        <p:nvPicPr>
          <p:cNvPr id="6" name="Content Placeholder 5"/>
          <p:cNvPicPr>
            <a:picLocks noGrp="1" noChangeAspect="1"/>
          </p:cNvPicPr>
          <p:nvPr>
            <p:ph idx="1"/>
          </p:nvPr>
        </p:nvPicPr>
        <p:blipFill>
          <a:blip r:embed="rId2"/>
          <a:stretch>
            <a:fillRect/>
          </a:stretch>
        </p:blipFill>
        <p:spPr>
          <a:xfrm>
            <a:off x="8144933" y="590285"/>
            <a:ext cx="3860800" cy="4709848"/>
          </a:xfrm>
          <a:prstGeom prst="rect">
            <a:avLst/>
          </a:prstGeom>
        </p:spPr>
      </p:pic>
      <p:sp>
        <p:nvSpPr>
          <p:cNvPr id="7" name="Rectangle 6"/>
          <p:cNvSpPr/>
          <p:nvPr/>
        </p:nvSpPr>
        <p:spPr>
          <a:xfrm>
            <a:off x="558799" y="380074"/>
            <a:ext cx="7772401" cy="5324535"/>
          </a:xfrm>
          <a:prstGeom prst="rect">
            <a:avLst/>
          </a:prstGeom>
        </p:spPr>
        <p:txBody>
          <a:bodyPr wrap="square">
            <a:spAutoFit/>
          </a:bodyPr>
          <a:lstStyle/>
          <a:p>
            <a:r>
              <a:rPr lang="en-US" sz="2000" dirty="0" smtClean="0">
                <a:latin typeface="Times New Roman" panose="02020603050405020304" pitchFamily="18" charset="0"/>
                <a:cs typeface="Times New Roman" panose="02020603050405020304" pitchFamily="18" charset="0"/>
              </a:rPr>
              <a:t>1) Four </a:t>
            </a:r>
            <a:r>
              <a:rPr lang="en-US" sz="2000" dirty="0">
                <a:latin typeface="Times New Roman" panose="02020603050405020304" pitchFamily="18" charset="0"/>
                <a:cs typeface="Times New Roman" panose="02020603050405020304" pitchFamily="18" charset="0"/>
              </a:rPr>
              <a:t>of the following five are alike in a certain way and form a group. Who among the following person does not belong to the group?</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A) UR</a:t>
            </a:r>
            <a:endParaRPr lang="en-US" sz="2000" dirty="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B) QS</a:t>
            </a:r>
            <a:endParaRPr lang="en-US" sz="2000" dirty="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C) PU</a:t>
            </a:r>
            <a:endParaRPr lang="en-US" sz="2000" dirty="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D) PQ</a:t>
            </a:r>
            <a:endParaRPr lang="en-US" sz="2000" dirty="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E) RT</a:t>
            </a:r>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2) Who </a:t>
            </a:r>
            <a:r>
              <a:rPr lang="en-US" sz="2000" dirty="0">
                <a:latin typeface="Times New Roman" panose="02020603050405020304" pitchFamily="18" charset="0"/>
                <a:cs typeface="Times New Roman" panose="02020603050405020304" pitchFamily="18" charset="0"/>
              </a:rPr>
              <a:t>among the following person is the chief minister of Tamil Nadu</a:t>
            </a:r>
            <a:r>
              <a:rPr lang="en-US" sz="2000" dirty="0" smtClean="0">
                <a:latin typeface="Times New Roman" panose="02020603050405020304" pitchFamily="18" charset="0"/>
                <a:cs typeface="Times New Roman" panose="02020603050405020304" pitchFamily="18" charset="0"/>
              </a:rPr>
              <a:t>?</a:t>
            </a:r>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A) T</a:t>
            </a:r>
            <a:endParaRPr lang="en-US" sz="2000" dirty="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B) The </a:t>
            </a:r>
            <a:r>
              <a:rPr lang="en-US" sz="2000" dirty="0">
                <a:latin typeface="Times New Roman" panose="02020603050405020304" pitchFamily="18" charset="0"/>
                <a:cs typeface="Times New Roman" panose="02020603050405020304" pitchFamily="18" charset="0"/>
              </a:rPr>
              <a:t>one who sits immediate left of U</a:t>
            </a:r>
            <a:endParaRPr lang="en-US" sz="2000" dirty="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C) R</a:t>
            </a:r>
            <a:endParaRPr lang="en-US" sz="2000" dirty="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D) The </a:t>
            </a:r>
            <a:r>
              <a:rPr lang="en-US" sz="2000" dirty="0">
                <a:latin typeface="Times New Roman" panose="02020603050405020304" pitchFamily="18" charset="0"/>
                <a:cs typeface="Times New Roman" panose="02020603050405020304" pitchFamily="18" charset="0"/>
              </a:rPr>
              <a:t>one who sits immediate right of P</a:t>
            </a:r>
            <a:endParaRPr lang="en-US" sz="2000" dirty="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E) The </a:t>
            </a:r>
            <a:r>
              <a:rPr lang="en-US" sz="2000" dirty="0">
                <a:latin typeface="Times New Roman" panose="02020603050405020304" pitchFamily="18" charset="0"/>
                <a:cs typeface="Times New Roman" panose="02020603050405020304" pitchFamily="18" charset="0"/>
              </a:rPr>
              <a:t>one who sits second to the right of Q</a:t>
            </a:r>
            <a:endParaRPr lang="en-US"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34600" y="5682222"/>
            <a:ext cx="2057400" cy="1217981"/>
          </a:xfrm>
          <a:prstGeom prst="rect">
            <a:avLst/>
          </a:prstGeom>
        </p:spPr>
      </p:pic>
      <p:pic>
        <p:nvPicPr>
          <p:cNvPr id="2" name="Content Placeholder 1"/>
          <p:cNvPicPr>
            <a:picLocks noGrp="1" noChangeAspect="1"/>
          </p:cNvPicPr>
          <p:nvPr>
            <p:ph idx="1"/>
          </p:nvPr>
        </p:nvPicPr>
        <p:blipFill>
          <a:blip r:embed="rId2"/>
          <a:stretch>
            <a:fillRect/>
          </a:stretch>
        </p:blipFill>
        <p:spPr>
          <a:xfrm>
            <a:off x="1905000" y="685800"/>
            <a:ext cx="8007178" cy="53854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418" y="831907"/>
            <a:ext cx="12081164" cy="5143500"/>
          </a:xfrm>
        </p:spPr>
        <p:txBody>
          <a:bodyPr>
            <a:noAutofit/>
          </a:bodyPr>
          <a:lstStyle/>
          <a:p>
            <a:pPr algn="just">
              <a:lnSpc>
                <a:spcPct val="120000"/>
              </a:lnSpc>
            </a:pPr>
            <a:r>
              <a:rPr lang="en-US" sz="2400" dirty="0" smtClean="0">
                <a:latin typeface="Times New Roman" panose="02020603050405020304" pitchFamily="18" charset="0"/>
                <a:cs typeface="Times New Roman" panose="02020603050405020304" pitchFamily="18" charset="0"/>
              </a:rPr>
              <a:t>Ten persons A,C,D,E,G,I,M,N,O and P sit on the corners and edges of a pentagon table. All of them are facing outside the table. All of them teach different subjects i.e. English, History, Maths, physics, chemistry, finance, marketing, Hindi, biology and sociology but not necessarily in the same order. Person whose name starts with vowel doesn’t sit adjacent to each other.</a:t>
            </a:r>
            <a:endParaRPr lang="en-US" sz="2400" dirty="0" smtClean="0">
              <a:latin typeface="Times New Roman" panose="02020603050405020304" pitchFamily="18" charset="0"/>
              <a:cs typeface="Times New Roman" panose="02020603050405020304" pitchFamily="18" charset="0"/>
            </a:endParaRPr>
          </a:p>
          <a:p>
            <a:pPr algn="just">
              <a:lnSpc>
                <a:spcPct val="120000"/>
              </a:lnSpc>
            </a:pPr>
            <a:r>
              <a:rPr lang="en-US" sz="2400" dirty="0" smtClean="0">
                <a:latin typeface="Times New Roman" panose="02020603050405020304" pitchFamily="18" charset="0"/>
                <a:cs typeface="Times New Roman" panose="02020603050405020304" pitchFamily="18" charset="0"/>
              </a:rPr>
              <a:t> N sits 3</a:t>
            </a:r>
            <a:r>
              <a:rPr lang="en-US" sz="2400" baseline="30000" dirty="0" smtClean="0">
                <a:latin typeface="Times New Roman" panose="02020603050405020304" pitchFamily="18" charset="0"/>
                <a:cs typeface="Times New Roman" panose="02020603050405020304" pitchFamily="18" charset="0"/>
              </a:rPr>
              <a:t>rd</a:t>
            </a:r>
            <a:r>
              <a:rPr lang="en-US" sz="2400" dirty="0" smtClean="0">
                <a:latin typeface="Times New Roman" panose="02020603050405020304" pitchFamily="18" charset="0"/>
                <a:cs typeface="Times New Roman" panose="02020603050405020304" pitchFamily="18" charset="0"/>
              </a:rPr>
              <a:t> to the left of one who teaches history. Both the immediate neighbours of G sit on the corner of the table and one of them teaches finance. P teaches chemistry. Three persons sit between G and D (either from left or right side).person who teaches biology sits 2</a:t>
            </a:r>
            <a:r>
              <a:rPr lang="en-US" sz="2400" baseline="30000" dirty="0" smtClean="0">
                <a:latin typeface="Times New Roman" panose="02020603050405020304" pitchFamily="18" charset="0"/>
                <a:cs typeface="Times New Roman" panose="02020603050405020304" pitchFamily="18" charset="0"/>
              </a:rPr>
              <a:t>nd</a:t>
            </a:r>
            <a:r>
              <a:rPr lang="en-US" sz="2400" dirty="0" smtClean="0">
                <a:latin typeface="Times New Roman" panose="02020603050405020304" pitchFamily="18" charset="0"/>
                <a:cs typeface="Times New Roman" panose="02020603050405020304" pitchFamily="18" charset="0"/>
              </a:rPr>
              <a:t> to the left of N. I sits immediate right of D. O sit on the corner and is two places away from the one who teaches biology. Both A and P are immediate neighbours of the person who teaches sociology. Neither A nor P teaches history. C teaches marketing and sits 3</a:t>
            </a:r>
            <a:r>
              <a:rPr lang="en-US" sz="2400" baseline="30000" dirty="0" smtClean="0">
                <a:latin typeface="Times New Roman" panose="02020603050405020304" pitchFamily="18" charset="0"/>
                <a:cs typeface="Times New Roman" panose="02020603050405020304" pitchFamily="18" charset="0"/>
              </a:rPr>
              <a:t>rd</a:t>
            </a:r>
            <a:r>
              <a:rPr lang="en-US" sz="2400" dirty="0" smtClean="0">
                <a:latin typeface="Times New Roman" panose="02020603050405020304" pitchFamily="18" charset="0"/>
                <a:cs typeface="Times New Roman" panose="02020603050405020304" pitchFamily="18" charset="0"/>
              </a:rPr>
              <a:t> to the left of one who teaches Hindi. person who teaches Maths and physics sit adjacent to each other. M is not immediate neighbour of the person who teaches physics. G is not an immediate neighbour of O .The one who teaches Hindi sits immediate left of O.</a:t>
            </a:r>
            <a:endParaRPr lang="en-IN" sz="2400"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0" y="0"/>
            <a:ext cx="12192000" cy="831907"/>
          </a:xfrm>
        </p:spPr>
        <p:style>
          <a:lnRef idx="1">
            <a:schemeClr val="accent1"/>
          </a:lnRef>
          <a:fillRef idx="2">
            <a:schemeClr val="accent1"/>
          </a:fillRef>
          <a:effectRef idx="1">
            <a:schemeClr val="accent1"/>
          </a:effectRef>
          <a:fontRef idx="minor">
            <a:schemeClr val="dk1"/>
          </a:fontRef>
        </p:style>
        <p:txBody>
          <a:bodyPr>
            <a:normAutofit/>
          </a:bodyPr>
          <a:lstStyle/>
          <a:p>
            <a:pPr algn="ctr"/>
            <a:r>
              <a:rPr lang="en-US" dirty="0" smtClean="0">
                <a:latin typeface="Times New Roman" panose="02020603050405020304" pitchFamily="18" charset="0"/>
                <a:cs typeface="Times New Roman" panose="02020603050405020304" pitchFamily="18" charset="0"/>
              </a:rPr>
              <a:t>QUESTION 18</a:t>
            </a:r>
            <a:endParaRPr lang="en-IN"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834255" y="6189258"/>
            <a:ext cx="1357744" cy="668740"/>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663745" y="5453149"/>
            <a:ext cx="2528255" cy="1404850"/>
          </a:xfrm>
          <a:prstGeom prst="rect">
            <a:avLst/>
          </a:prstGeom>
        </p:spPr>
      </p:pic>
      <p:sp>
        <p:nvSpPr>
          <p:cNvPr id="2" name="Content Placeholder 1"/>
          <p:cNvSpPr>
            <a:spLocks noGrp="1"/>
          </p:cNvSpPr>
          <p:nvPr>
            <p:ph idx="1"/>
          </p:nvPr>
        </p:nvSpPr>
        <p:spPr>
          <a:xfrm>
            <a:off x="838200" y="1025236"/>
            <a:ext cx="10515600" cy="5151727"/>
          </a:xfrm>
        </p:spPr>
        <p:txBody>
          <a:bodyPr>
            <a:normAutofit fontScale="77500" lnSpcReduction="20000"/>
          </a:bodyPr>
          <a:lstStyle/>
          <a:p>
            <a:pPr marL="0" indent="0" algn="just">
              <a:buNone/>
            </a:pPr>
            <a:r>
              <a:rPr lang="en-US" dirty="0">
                <a:latin typeface="Times New Roman" panose="02020603050405020304" pitchFamily="18" charset="0"/>
                <a:cs typeface="Times New Roman" panose="02020603050405020304" pitchFamily="18" charset="0"/>
              </a:rPr>
              <a:t>Q1) who teaches history and physics</a:t>
            </a:r>
            <a:r>
              <a:rPr lang="en-US" dirty="0" smtClean="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a:p>
            <a:pPr algn="just">
              <a:buAutoNum type="alphaLcParenR"/>
            </a:pPr>
            <a:r>
              <a:rPr lang="en-US" dirty="0">
                <a:latin typeface="Times New Roman" panose="02020603050405020304" pitchFamily="18" charset="0"/>
                <a:cs typeface="Times New Roman" panose="02020603050405020304" pitchFamily="18" charset="0"/>
              </a:rPr>
              <a:t>D &amp; G</a:t>
            </a:r>
            <a:endParaRPr lang="en-US" dirty="0">
              <a:latin typeface="Times New Roman" panose="02020603050405020304" pitchFamily="18" charset="0"/>
              <a:cs typeface="Times New Roman" panose="02020603050405020304" pitchFamily="18" charset="0"/>
            </a:endParaRPr>
          </a:p>
          <a:p>
            <a:pPr algn="just">
              <a:buAutoNum type="alphaLcParenR"/>
            </a:pPr>
            <a:r>
              <a:rPr lang="en-US" dirty="0">
                <a:latin typeface="Times New Roman" panose="02020603050405020304" pitchFamily="18" charset="0"/>
                <a:cs typeface="Times New Roman" panose="02020603050405020304" pitchFamily="18" charset="0"/>
              </a:rPr>
              <a:t>N &amp; C</a:t>
            </a:r>
            <a:endParaRPr lang="en-US" dirty="0">
              <a:latin typeface="Times New Roman" panose="02020603050405020304" pitchFamily="18" charset="0"/>
              <a:cs typeface="Times New Roman" panose="02020603050405020304" pitchFamily="18" charset="0"/>
            </a:endParaRPr>
          </a:p>
          <a:p>
            <a:pPr algn="just">
              <a:buAutoNum type="alphaLcParenR"/>
            </a:pPr>
            <a:r>
              <a:rPr lang="en-US" dirty="0">
                <a:latin typeface="Times New Roman" panose="02020603050405020304" pitchFamily="18" charset="0"/>
                <a:cs typeface="Times New Roman" panose="02020603050405020304" pitchFamily="18" charset="0"/>
              </a:rPr>
              <a:t>G &amp; D</a:t>
            </a:r>
            <a:endParaRPr lang="en-US" dirty="0">
              <a:latin typeface="Times New Roman" panose="02020603050405020304" pitchFamily="18" charset="0"/>
              <a:cs typeface="Times New Roman" panose="02020603050405020304" pitchFamily="18" charset="0"/>
            </a:endParaRPr>
          </a:p>
          <a:p>
            <a:pPr algn="just">
              <a:buAutoNum type="alphaLcParenR"/>
            </a:pPr>
            <a:r>
              <a:rPr lang="en-US" dirty="0">
                <a:latin typeface="Times New Roman" panose="02020603050405020304" pitchFamily="18" charset="0"/>
                <a:cs typeface="Times New Roman" panose="02020603050405020304" pitchFamily="18" charset="0"/>
              </a:rPr>
              <a:t>C &amp; </a:t>
            </a:r>
            <a:r>
              <a:rPr lang="en-US" dirty="0" smtClean="0">
                <a:latin typeface="Times New Roman" panose="02020603050405020304" pitchFamily="18" charset="0"/>
                <a:cs typeface="Times New Roman" panose="02020603050405020304" pitchFamily="18" charset="0"/>
              </a:rPr>
              <a:t>N</a:t>
            </a:r>
            <a:endParaRPr lang="en-US" dirty="0" smtClean="0">
              <a:latin typeface="Times New Roman" panose="02020603050405020304" pitchFamily="18" charset="0"/>
              <a:cs typeface="Times New Roman" panose="02020603050405020304" pitchFamily="18" charset="0"/>
            </a:endParaRPr>
          </a:p>
          <a:p>
            <a:pPr algn="just">
              <a:buAutoNum type="alphaLcParenR"/>
            </a:pPr>
            <a:endParaRPr lang="en-US" dirty="0">
              <a:latin typeface="Times New Roman" panose="02020603050405020304" pitchFamily="18" charset="0"/>
              <a:cs typeface="Times New Roman" panose="02020603050405020304" pitchFamily="18" charset="0"/>
            </a:endParaRPr>
          </a:p>
          <a:p>
            <a:pPr marL="0" indent="0">
              <a:buNone/>
            </a:pPr>
            <a:r>
              <a:rPr lang="en-US" dirty="0"/>
              <a:t>Q2) what N and O teaches</a:t>
            </a:r>
            <a:r>
              <a:rPr lang="en-US" dirty="0" smtClean="0"/>
              <a:t>?</a:t>
            </a:r>
            <a:endParaRPr lang="en-US" dirty="0" smtClean="0"/>
          </a:p>
          <a:p>
            <a:pPr marL="0" indent="0">
              <a:buNone/>
            </a:pPr>
            <a:endParaRPr lang="en-US" dirty="0"/>
          </a:p>
          <a:p>
            <a:pPr>
              <a:buAutoNum type="alphaLcParenR"/>
            </a:pPr>
            <a:r>
              <a:rPr lang="en-US" dirty="0"/>
              <a:t>Sociology &amp; maths</a:t>
            </a:r>
            <a:endParaRPr lang="en-US" dirty="0"/>
          </a:p>
          <a:p>
            <a:pPr>
              <a:buAutoNum type="alphaLcParenR"/>
            </a:pPr>
            <a:r>
              <a:rPr lang="en-US" dirty="0"/>
              <a:t>Finance &amp; English</a:t>
            </a:r>
            <a:endParaRPr lang="en-US" dirty="0"/>
          </a:p>
          <a:p>
            <a:pPr>
              <a:buAutoNum type="alphaLcParenR"/>
            </a:pPr>
            <a:r>
              <a:rPr lang="en-US" dirty="0"/>
              <a:t>Hindi &amp; Biology</a:t>
            </a:r>
            <a:endParaRPr lang="en-US" dirty="0"/>
          </a:p>
          <a:p>
            <a:pPr>
              <a:buAutoNum type="alphaLcParenR"/>
            </a:pPr>
            <a:r>
              <a:rPr lang="en-US" dirty="0"/>
              <a:t>Chemistry &amp; marketing</a:t>
            </a:r>
            <a:endParaRPr lang="en-US" dirty="0"/>
          </a:p>
          <a:p>
            <a:pPr marL="0" indent="0" algn="just">
              <a:buNone/>
            </a:pPr>
            <a:endParaRPr 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663745" y="5453149"/>
            <a:ext cx="2528255" cy="1404850"/>
          </a:xfrm>
          <a:prstGeom prst="rect">
            <a:avLst/>
          </a:prstGeom>
        </p:spPr>
      </p:pic>
      <p:pic>
        <p:nvPicPr>
          <p:cNvPr id="9" name="Content Placeholder 8"/>
          <p:cNvPicPr>
            <a:picLocks noGrp="1" noChangeAspect="1"/>
          </p:cNvPicPr>
          <p:nvPr>
            <p:ph idx="1"/>
          </p:nvPr>
        </p:nvPicPr>
        <p:blipFill>
          <a:blip r:embed="rId2"/>
          <a:stretch>
            <a:fillRect/>
          </a:stretch>
        </p:blipFill>
        <p:spPr>
          <a:xfrm>
            <a:off x="954085" y="388621"/>
            <a:ext cx="8709660" cy="62407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558977"/>
            <a:ext cx="10515600" cy="4617986"/>
          </a:xfrm>
        </p:spPr>
        <p:txBody>
          <a:bodyPr>
            <a:normAutofit fontScale="92500" lnSpcReduction="10000"/>
          </a:bodyPr>
          <a:lstStyle/>
          <a:p>
            <a:pPr algn="just"/>
            <a:r>
              <a:rPr lang="en-US" dirty="0">
                <a:latin typeface="Times New Roman" panose="02020603050405020304" pitchFamily="18" charset="0"/>
                <a:cs typeface="Times New Roman" panose="02020603050405020304" pitchFamily="18" charset="0"/>
              </a:rPr>
              <a:t>Twelve people were seated around a triangular table facing inwards such that three people were seated on each edge and one person on each corner.</a:t>
            </a:r>
            <a:endParaRPr lang="en-US" dirty="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Only </a:t>
            </a:r>
            <a:r>
              <a:rPr lang="en-US" dirty="0">
                <a:latin typeface="Times New Roman" panose="02020603050405020304" pitchFamily="18" charset="0"/>
                <a:cs typeface="Times New Roman" panose="02020603050405020304" pitchFamily="18" charset="0"/>
              </a:rPr>
              <a:t>five people sit between J and I and neither J nor I sits at corners. E who sits at one of the corner is third to the right of I. F, who is second to left of I, is immediate left of D. Only two people sit between F and G, who is immediate neighbor of J. A, B and C were seated in the middle of each edge. Two people sit between K and A, who doesn’t sit near I. E is an immediate neighbor to both L and H, who is an immediate neighbor to B.</a:t>
            </a:r>
            <a:endParaRPr lang="en-IN"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0" y="0"/>
            <a:ext cx="12192000" cy="831907"/>
          </a:xfrm>
        </p:spPr>
        <p:style>
          <a:lnRef idx="1">
            <a:schemeClr val="accent1"/>
          </a:lnRef>
          <a:fillRef idx="2">
            <a:schemeClr val="accent1"/>
          </a:fillRef>
          <a:effectRef idx="1">
            <a:schemeClr val="accent1"/>
          </a:effectRef>
          <a:fontRef idx="minor">
            <a:schemeClr val="dk1"/>
          </a:fontRef>
        </p:style>
        <p:txBody>
          <a:bodyPr>
            <a:normAutofit/>
          </a:bodyPr>
          <a:lstStyle/>
          <a:p>
            <a:pPr algn="ctr"/>
            <a:r>
              <a:rPr lang="en-US" dirty="0" smtClean="0">
                <a:latin typeface="Times New Roman" panose="02020603050405020304" pitchFamily="18" charset="0"/>
                <a:cs typeface="Times New Roman" panose="02020603050405020304" pitchFamily="18" charset="0"/>
              </a:rPr>
              <a:t>QUESTION 19</a:t>
            </a:r>
            <a:endParaRPr lang="en-IN"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663745" y="5453149"/>
            <a:ext cx="2528255" cy="1404850"/>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34715"/>
            <a:ext cx="10515600" cy="5742249"/>
          </a:xfrm>
        </p:spPr>
        <p:txBody>
          <a:bodyPr>
            <a:normAutofit fontScale="85000" lnSpcReduction="10000"/>
          </a:bodyPr>
          <a:lstStyle/>
          <a:p>
            <a:pPr marL="0" indent="0">
              <a:buNone/>
            </a:pPr>
            <a:r>
              <a:rPr lang="en-US" b="1" dirty="0" smtClean="0"/>
              <a:t>Q1)</a:t>
            </a:r>
            <a:r>
              <a:rPr lang="en-US" b="1" dirty="0"/>
              <a:t> Find the odd one out.</a:t>
            </a:r>
            <a:endParaRPr lang="en-US" dirty="0"/>
          </a:p>
          <a:p>
            <a:pPr marL="0" indent="0">
              <a:buNone/>
            </a:pPr>
            <a:r>
              <a:rPr lang="en-US" dirty="0"/>
              <a:t>a) A, G</a:t>
            </a:r>
            <a:endParaRPr lang="en-US" dirty="0"/>
          </a:p>
          <a:p>
            <a:pPr marL="0" indent="0">
              <a:buNone/>
            </a:pPr>
            <a:r>
              <a:rPr lang="en-US" dirty="0"/>
              <a:t>b) D, B</a:t>
            </a:r>
            <a:endParaRPr lang="en-US" dirty="0"/>
          </a:p>
          <a:p>
            <a:pPr marL="0" indent="0">
              <a:buNone/>
            </a:pPr>
            <a:r>
              <a:rPr lang="en-US" dirty="0"/>
              <a:t>c) C, D</a:t>
            </a:r>
            <a:endParaRPr lang="en-US" dirty="0"/>
          </a:p>
          <a:p>
            <a:pPr marL="0" indent="0">
              <a:buNone/>
            </a:pPr>
            <a:r>
              <a:rPr lang="en-US" dirty="0"/>
              <a:t>d) H, I</a:t>
            </a:r>
            <a:endParaRPr lang="en-US" dirty="0"/>
          </a:p>
          <a:p>
            <a:pPr marL="0" indent="0">
              <a:buNone/>
            </a:pPr>
            <a:r>
              <a:rPr lang="en-US" dirty="0"/>
              <a:t>e) E, B</a:t>
            </a:r>
            <a:endParaRPr lang="en-US" dirty="0"/>
          </a:p>
          <a:p>
            <a:pPr marL="0" indent="0">
              <a:buNone/>
            </a:pPr>
            <a:r>
              <a:rPr lang="en-US" b="1" dirty="0" smtClean="0"/>
              <a:t>Q2) How </a:t>
            </a:r>
            <a:r>
              <a:rPr lang="en-US" b="1" dirty="0"/>
              <a:t>many people sit between G and L if counted from left of G?</a:t>
            </a:r>
            <a:endParaRPr lang="en-US" dirty="0"/>
          </a:p>
          <a:p>
            <a:pPr marL="0" indent="0">
              <a:buNone/>
            </a:pPr>
            <a:r>
              <a:rPr lang="en-US" dirty="0"/>
              <a:t>a) None</a:t>
            </a:r>
            <a:endParaRPr lang="en-US" dirty="0"/>
          </a:p>
          <a:p>
            <a:pPr marL="0" indent="0">
              <a:buNone/>
            </a:pPr>
            <a:r>
              <a:rPr lang="en-US" dirty="0"/>
              <a:t>b) 1</a:t>
            </a:r>
            <a:endParaRPr lang="en-US" dirty="0"/>
          </a:p>
          <a:p>
            <a:pPr marL="0" indent="0">
              <a:buNone/>
            </a:pPr>
            <a:r>
              <a:rPr lang="en-US" dirty="0"/>
              <a:t>c) 2</a:t>
            </a:r>
            <a:endParaRPr lang="en-US" dirty="0"/>
          </a:p>
          <a:p>
            <a:pPr marL="0" indent="0">
              <a:buNone/>
            </a:pPr>
            <a:r>
              <a:rPr lang="en-US" dirty="0"/>
              <a:t>d) 3</a:t>
            </a:r>
            <a:endParaRPr lang="en-US" dirty="0"/>
          </a:p>
          <a:p>
            <a:pPr marL="0" indent="0">
              <a:buNone/>
            </a:pPr>
            <a:r>
              <a:rPr lang="en-US" dirty="0"/>
              <a:t>e) 4</a:t>
            </a:r>
            <a:endParaRPr lang="en-US" dirty="0"/>
          </a:p>
          <a:p>
            <a:pPr marL="0" indent="0" algn="just">
              <a:lnSpc>
                <a:spcPct val="150000"/>
              </a:lnSpc>
              <a:buNone/>
            </a:pPr>
            <a:endParaRPr lang="en-IN"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663745" y="5453149"/>
            <a:ext cx="2528255" cy="1404850"/>
          </a:xfrm>
          <a:prstGeom prst="rect">
            <a:avLst/>
          </a:prstGeom>
        </p:spPr>
      </p:pic>
      <p:pic>
        <p:nvPicPr>
          <p:cNvPr id="2" name="Picture 1"/>
          <p:cNvPicPr>
            <a:picLocks noChangeAspect="1"/>
          </p:cNvPicPr>
          <p:nvPr/>
        </p:nvPicPr>
        <p:blipFill>
          <a:blip r:embed="rId2"/>
          <a:stretch>
            <a:fillRect/>
          </a:stretch>
        </p:blipFill>
        <p:spPr>
          <a:xfrm>
            <a:off x="2665169" y="3597640"/>
            <a:ext cx="5171607" cy="27282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473200"/>
            <a:ext cx="10515600" cy="4703763"/>
          </a:xfrm>
        </p:spPr>
        <p:txBody>
          <a:bodyPr>
            <a:normAutofit fontScale="92500" lnSpcReduction="20000"/>
          </a:bodyPr>
          <a:lstStyle/>
          <a:p>
            <a:r>
              <a:rPr lang="en-US" dirty="0"/>
              <a:t>Eight persons are sitting around a square table such that two persons sit on each side of the table (</a:t>
            </a:r>
            <a:r>
              <a:rPr lang="en-US" dirty="0" smtClean="0"/>
              <a:t>facing center</a:t>
            </a:r>
            <a:r>
              <a:rPr lang="en-US" dirty="0"/>
              <a:t>). Each of them either have 9 or 10 toffees. </a:t>
            </a:r>
            <a:endParaRPr lang="en-US" dirty="0" smtClean="0"/>
          </a:p>
          <a:p>
            <a:r>
              <a:rPr lang="en-US" dirty="0" smtClean="0"/>
              <a:t>B </a:t>
            </a:r>
            <a:r>
              <a:rPr lang="en-US" dirty="0"/>
              <a:t>who has 10 toffees sits 4th left to A. None of </a:t>
            </a:r>
            <a:r>
              <a:rPr lang="en-US" dirty="0" smtClean="0"/>
              <a:t>the persons </a:t>
            </a:r>
            <a:r>
              <a:rPr lang="en-US" dirty="0"/>
              <a:t>having 9 toffees sit together. Not more than one person sit between H and E. </a:t>
            </a:r>
            <a:endParaRPr lang="en-US" dirty="0" smtClean="0"/>
          </a:p>
          <a:p>
            <a:r>
              <a:rPr lang="en-US" dirty="0" smtClean="0"/>
              <a:t>Not </a:t>
            </a:r>
            <a:r>
              <a:rPr lang="en-US" dirty="0"/>
              <a:t>less </a:t>
            </a:r>
            <a:r>
              <a:rPr lang="en-US" dirty="0" smtClean="0"/>
              <a:t>than three </a:t>
            </a:r>
            <a:r>
              <a:rPr lang="en-US" dirty="0"/>
              <a:t>persons have same number of toffees. F faces C and both have same toffees as A</a:t>
            </a:r>
            <a:r>
              <a:rPr lang="en-US" dirty="0" smtClean="0"/>
              <a:t>.</a:t>
            </a:r>
            <a:endParaRPr lang="en-US" dirty="0" smtClean="0"/>
          </a:p>
          <a:p>
            <a:r>
              <a:rPr lang="en-US" dirty="0" smtClean="0"/>
              <a:t> </a:t>
            </a:r>
            <a:r>
              <a:rPr lang="en-US" dirty="0"/>
              <a:t>Only one </a:t>
            </a:r>
            <a:r>
              <a:rPr lang="en-US" dirty="0" smtClean="0"/>
              <a:t>person sit </a:t>
            </a:r>
            <a:r>
              <a:rPr lang="en-US" dirty="0"/>
              <a:t>between F and G. G is not neighbor of B. D has odd number of toffees and sits 2nd to the right of A.</a:t>
            </a:r>
            <a:endParaRPr lang="en-US" dirty="0"/>
          </a:p>
          <a:p>
            <a:r>
              <a:rPr lang="en-US" dirty="0"/>
              <a:t>E is not 3rd right to A. Two persons sit between B and H.</a:t>
            </a:r>
            <a:endParaRPr lang="en-IN" dirty="0"/>
          </a:p>
        </p:txBody>
      </p:sp>
      <p:sp>
        <p:nvSpPr>
          <p:cNvPr id="4" name="Title 1"/>
          <p:cNvSpPr>
            <a:spLocks noGrp="1"/>
          </p:cNvSpPr>
          <p:nvPr>
            <p:ph type="title"/>
          </p:nvPr>
        </p:nvSpPr>
        <p:spPr>
          <a:xfrm>
            <a:off x="0" y="0"/>
            <a:ext cx="12192000" cy="831907"/>
          </a:xfrm>
        </p:spPr>
        <p:style>
          <a:lnRef idx="1">
            <a:schemeClr val="accent1"/>
          </a:lnRef>
          <a:fillRef idx="2">
            <a:schemeClr val="accent1"/>
          </a:fillRef>
          <a:effectRef idx="1">
            <a:schemeClr val="accent1"/>
          </a:effectRef>
          <a:fontRef idx="minor">
            <a:schemeClr val="dk1"/>
          </a:fontRef>
        </p:style>
        <p:txBody>
          <a:bodyPr>
            <a:normAutofit/>
          </a:bodyPr>
          <a:lstStyle/>
          <a:p>
            <a:pPr algn="ctr"/>
            <a:r>
              <a:rPr lang="en-US" dirty="0" smtClean="0">
                <a:latin typeface="Times New Roman" panose="02020603050405020304" pitchFamily="18" charset="0"/>
                <a:cs typeface="Times New Roman" panose="02020603050405020304" pitchFamily="18" charset="0"/>
              </a:rPr>
              <a:t>QUESTION 20</a:t>
            </a:r>
            <a:endParaRPr lang="en-IN"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663745" y="5453149"/>
            <a:ext cx="2528255" cy="1404850"/>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04801"/>
            <a:ext cx="10557933" cy="6146800"/>
          </a:xfrm>
        </p:spPr>
        <p:txBody>
          <a:bodyPr>
            <a:normAutofit/>
          </a:bodyPr>
          <a:lstStyle/>
          <a:p>
            <a:pPr marL="514350" indent="-514350" algn="just">
              <a:lnSpc>
                <a:spcPct val="150000"/>
              </a:lnSpc>
              <a:buAutoNum type="arabicParenR"/>
            </a:pPr>
            <a:r>
              <a:rPr lang="en-US" dirty="0" smtClean="0"/>
              <a:t>Who </a:t>
            </a:r>
            <a:r>
              <a:rPr lang="en-US" dirty="0"/>
              <a:t>sit 4th left to the one who is immediate right to B</a:t>
            </a:r>
            <a:r>
              <a:rPr lang="en-US" dirty="0" smtClean="0"/>
              <a:t>?</a:t>
            </a:r>
            <a:endParaRPr lang="en-US" dirty="0" smtClean="0"/>
          </a:p>
          <a:p>
            <a:pPr marL="0" indent="0" algn="just">
              <a:lnSpc>
                <a:spcPct val="150000"/>
              </a:lnSpc>
              <a:buNone/>
            </a:pPr>
            <a:r>
              <a:rPr lang="en-US" dirty="0" smtClean="0"/>
              <a:t> </a:t>
            </a:r>
            <a:r>
              <a:rPr lang="en-US" dirty="0"/>
              <a:t>(a) E (b) F (c) C (d) B (e) None of these </a:t>
            </a:r>
            <a:endParaRPr lang="en-US" dirty="0"/>
          </a:p>
          <a:p>
            <a:pPr marL="0" indent="0" algn="just">
              <a:lnSpc>
                <a:spcPct val="150000"/>
              </a:lnSpc>
              <a:buNone/>
            </a:pPr>
            <a:r>
              <a:rPr lang="en-US" dirty="0" smtClean="0"/>
              <a:t>2) </a:t>
            </a:r>
            <a:r>
              <a:rPr lang="en-US" dirty="0"/>
              <a:t>How many persons sit between D and E, when counted from right of D? </a:t>
            </a:r>
            <a:endParaRPr lang="en-US" dirty="0" smtClean="0"/>
          </a:p>
          <a:p>
            <a:pPr marL="0" indent="0" algn="just">
              <a:lnSpc>
                <a:spcPct val="150000"/>
              </a:lnSpc>
              <a:buNone/>
            </a:pPr>
            <a:r>
              <a:rPr lang="en-US" dirty="0" smtClean="0"/>
              <a:t>(</a:t>
            </a:r>
            <a:r>
              <a:rPr lang="en-US" dirty="0"/>
              <a:t>a) Two (b) One (c) Three (d) Four (e) None of these </a:t>
            </a:r>
            <a:endParaRPr lang="en-IN"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663745" y="5453149"/>
            <a:ext cx="2528255" cy="1404850"/>
          </a:xfrm>
          <a:prstGeom prst="rect">
            <a:avLst/>
          </a:prstGeom>
        </p:spPr>
      </p:pic>
      <p:pic>
        <p:nvPicPr>
          <p:cNvPr id="4" name="Picture 3"/>
          <p:cNvPicPr>
            <a:picLocks noChangeAspect="1"/>
          </p:cNvPicPr>
          <p:nvPr/>
        </p:nvPicPr>
        <p:blipFill>
          <a:blip r:embed="rId2"/>
          <a:stretch>
            <a:fillRect/>
          </a:stretch>
        </p:blipFill>
        <p:spPr>
          <a:xfrm>
            <a:off x="1591732" y="4199467"/>
            <a:ext cx="5367867" cy="2235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6287" y="990600"/>
            <a:ext cx="12192000" cy="1323439"/>
          </a:xfrm>
          <a:prstGeom prst="rect">
            <a:avLst/>
          </a:prstGeom>
        </p:spPr>
        <p:txBody>
          <a:bodyPr wrap="square">
            <a:spAutoFit/>
          </a:bodyPr>
          <a:lstStyle/>
          <a:p>
            <a:pPr algn="ctr"/>
            <a:r>
              <a:rPr lang="en-US" sz="8000" b="1" dirty="0">
                <a:solidFill>
                  <a:schemeClr val="tx2">
                    <a:lumMod val="60000"/>
                    <a:lumOff val="40000"/>
                  </a:schemeClr>
                </a:solidFill>
                <a:latin typeface="Nunito Sans" panose="00000500000000000000" pitchFamily="2" charset="0"/>
              </a:rPr>
              <a:t>THANK YOU</a:t>
            </a:r>
            <a:endParaRPr lang="en-US" sz="8000" b="1" dirty="0">
              <a:solidFill>
                <a:schemeClr val="tx2">
                  <a:lumMod val="60000"/>
                  <a:lumOff val="40000"/>
                </a:schemeClr>
              </a:solidFill>
            </a:endParaRPr>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34600" y="5640019"/>
            <a:ext cx="2057400" cy="1217981"/>
          </a:xfrm>
          <a:prstGeom prst="rect">
            <a:avLst/>
          </a:prstGeom>
        </p:spPr>
      </p:pic>
      <p:grpSp>
        <p:nvGrpSpPr>
          <p:cNvPr id="3" name="Group 2"/>
          <p:cNvGrpSpPr/>
          <p:nvPr/>
        </p:nvGrpSpPr>
        <p:grpSpPr>
          <a:xfrm flipH="1">
            <a:off x="-1" y="2088777"/>
            <a:ext cx="6058173" cy="4876800"/>
            <a:chOff x="7966969" y="2260887"/>
            <a:chExt cx="4225031" cy="4615403"/>
          </a:xfrm>
          <a:solidFill>
            <a:schemeClr val="tx2">
              <a:lumMod val="60000"/>
              <a:lumOff val="40000"/>
            </a:schemeClr>
          </a:solidFill>
        </p:grpSpPr>
        <p:sp>
          <p:nvSpPr>
            <p:cNvPr id="4" name="Isosceles Triangle 3"/>
            <p:cNvSpPr/>
            <p:nvPr/>
          </p:nvSpPr>
          <p:spPr>
            <a:xfrm>
              <a:off x="8807355" y="4597114"/>
              <a:ext cx="3384645" cy="2279176"/>
            </a:xfrm>
            <a:prstGeom prst="triangle">
              <a:avLst/>
            </a:prstGeom>
            <a:grp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Isosceles Triangle 6"/>
            <p:cNvSpPr/>
            <p:nvPr/>
          </p:nvSpPr>
          <p:spPr>
            <a:xfrm rot="16200000">
              <a:off x="7780928" y="2446928"/>
              <a:ext cx="4597113" cy="4225031"/>
            </a:xfrm>
            <a:prstGeom prst="triangle">
              <a:avLst/>
            </a:prstGeom>
            <a:grp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831907"/>
          </a:xfrm>
        </p:spPr>
        <p:style>
          <a:lnRef idx="1">
            <a:schemeClr val="accent1"/>
          </a:lnRef>
          <a:fillRef idx="2">
            <a:schemeClr val="accent1"/>
          </a:fillRef>
          <a:effectRef idx="1">
            <a:schemeClr val="accent1"/>
          </a:effectRef>
          <a:fontRef idx="minor">
            <a:schemeClr val="dk1"/>
          </a:fontRef>
        </p:style>
        <p:txBody>
          <a:bodyPr>
            <a:normAutofit/>
          </a:bodyPr>
          <a:lstStyle/>
          <a:p>
            <a:pPr algn="ctr"/>
            <a:r>
              <a:rPr lang="en-US" dirty="0" smtClean="0">
                <a:latin typeface="Times New Roman" panose="02020603050405020304" pitchFamily="18" charset="0"/>
                <a:cs typeface="Times New Roman" panose="02020603050405020304" pitchFamily="18" charset="0"/>
              </a:rPr>
              <a:t>QUESTION 2</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28133" y="1321657"/>
            <a:ext cx="10735733" cy="4444249"/>
          </a:xfrm>
        </p:spPr>
        <p:txBody>
          <a:bodyPr>
            <a:noAutofit/>
          </a:bodyPr>
          <a:lstStyle/>
          <a:p>
            <a:pPr algn="just">
              <a:lnSpc>
                <a:spcPct val="150000"/>
              </a:lnSpc>
            </a:pPr>
            <a:r>
              <a:rPr lang="en-US" sz="2400" dirty="0"/>
              <a:t>Eight persons K, H, T, E, D, W, Q and S are sitting in a square table. Four persons sit at corner and four persons sit at middle side of the table. Person those sitting at corner faces the centre and Person those sitting at middle side of the table faces away from the centre. </a:t>
            </a:r>
            <a:endParaRPr lang="en-US" sz="2400" dirty="0" smtClean="0"/>
          </a:p>
          <a:p>
            <a:pPr algn="just">
              <a:lnSpc>
                <a:spcPct val="150000"/>
              </a:lnSpc>
            </a:pPr>
            <a:r>
              <a:rPr lang="en-US" sz="2400" dirty="0" smtClean="0"/>
              <a:t>Three </a:t>
            </a:r>
            <a:r>
              <a:rPr lang="en-US" sz="2400" dirty="0"/>
              <a:t>persons sit between K and H. As many persons sit between H and D sits between D and K. Q sits immediate left of D. Q and K are not immediate neighbours. As many persons sit between T and W sits between W and S. W does not faces away from the centre. H and S are not immediate neighbours. Q does not sit opposite to S</a:t>
            </a:r>
            <a:endParaRPr lang="en-IN"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929257" y="6255657"/>
            <a:ext cx="1262743" cy="602342"/>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84515" y="423332"/>
            <a:ext cx="9644742" cy="4647449"/>
          </a:xfrm>
        </p:spPr>
        <p:txBody>
          <a:bodyPr>
            <a:noAutofit/>
          </a:bodyPr>
          <a:lstStyle/>
          <a:p>
            <a:pPr marL="0" indent="0" algn="just">
              <a:lnSpc>
                <a:spcPct val="100000"/>
              </a:lnSpc>
              <a:buNone/>
            </a:pPr>
            <a:r>
              <a:rPr lang="en-US" sz="2000" dirty="0">
                <a:latin typeface="Times New Roman" panose="02020603050405020304" pitchFamily="18" charset="0"/>
                <a:cs typeface="Times New Roman" panose="02020603050405020304" pitchFamily="18" charset="0"/>
              </a:rPr>
              <a:t>Which of the following statement is true?</a:t>
            </a:r>
            <a:endParaRPr lang="en-US" sz="2000" dirty="0">
              <a:latin typeface="Times New Roman" panose="02020603050405020304" pitchFamily="18" charset="0"/>
              <a:cs typeface="Times New Roman" panose="02020603050405020304" pitchFamily="18" charset="0"/>
            </a:endParaRPr>
          </a:p>
          <a:p>
            <a:pPr marL="0" indent="0" algn="just">
              <a:lnSpc>
                <a:spcPct val="100000"/>
              </a:lnSpc>
              <a:buNone/>
            </a:pPr>
            <a:r>
              <a:rPr lang="en-US" sz="2000" dirty="0">
                <a:latin typeface="Times New Roman" panose="02020603050405020304" pitchFamily="18" charset="0"/>
                <a:cs typeface="Times New Roman" panose="02020603050405020304" pitchFamily="18" charset="0"/>
              </a:rPr>
              <a:t>a) E sits third to the right of S</a:t>
            </a:r>
            <a:endParaRPr lang="en-US" sz="2000" dirty="0">
              <a:latin typeface="Times New Roman" panose="02020603050405020304" pitchFamily="18" charset="0"/>
              <a:cs typeface="Times New Roman" panose="02020603050405020304" pitchFamily="18" charset="0"/>
            </a:endParaRPr>
          </a:p>
          <a:p>
            <a:pPr marL="0" indent="0" algn="just">
              <a:lnSpc>
                <a:spcPct val="100000"/>
              </a:lnSpc>
              <a:buNone/>
            </a:pPr>
            <a:r>
              <a:rPr lang="en-US" sz="2000" dirty="0">
                <a:latin typeface="Times New Roman" panose="02020603050405020304" pitchFamily="18" charset="0"/>
                <a:cs typeface="Times New Roman" panose="02020603050405020304" pitchFamily="18" charset="0"/>
              </a:rPr>
              <a:t>b) W sits opposite to D</a:t>
            </a:r>
            <a:endParaRPr lang="en-US" sz="2000" dirty="0">
              <a:latin typeface="Times New Roman" panose="02020603050405020304" pitchFamily="18" charset="0"/>
              <a:cs typeface="Times New Roman" panose="02020603050405020304" pitchFamily="18" charset="0"/>
            </a:endParaRPr>
          </a:p>
          <a:p>
            <a:pPr marL="0" indent="0" algn="just">
              <a:lnSpc>
                <a:spcPct val="100000"/>
              </a:lnSpc>
              <a:buNone/>
            </a:pPr>
            <a:r>
              <a:rPr lang="en-US" sz="2000" dirty="0">
                <a:latin typeface="Times New Roman" panose="02020603050405020304" pitchFamily="18" charset="0"/>
                <a:cs typeface="Times New Roman" panose="02020603050405020304" pitchFamily="18" charset="0"/>
              </a:rPr>
              <a:t>c) As many persons sit between Q and H sits between D </a:t>
            </a:r>
            <a:r>
              <a:rPr lang="en-US" sz="2000" dirty="0" smtClean="0">
                <a:latin typeface="Times New Roman" panose="02020603050405020304" pitchFamily="18" charset="0"/>
                <a:cs typeface="Times New Roman" panose="02020603050405020304" pitchFamily="18" charset="0"/>
              </a:rPr>
              <a:t>and </a:t>
            </a:r>
            <a:r>
              <a:rPr lang="en-US" sz="2000" dirty="0">
                <a:latin typeface="Times New Roman" panose="02020603050405020304" pitchFamily="18" charset="0"/>
                <a:cs typeface="Times New Roman" panose="02020603050405020304" pitchFamily="18" charset="0"/>
              </a:rPr>
              <a:t>S</a:t>
            </a:r>
            <a:endParaRPr lang="en-US" sz="2000" dirty="0">
              <a:latin typeface="Times New Roman" panose="02020603050405020304" pitchFamily="18" charset="0"/>
              <a:cs typeface="Times New Roman" panose="02020603050405020304" pitchFamily="18" charset="0"/>
            </a:endParaRPr>
          </a:p>
          <a:p>
            <a:pPr marL="0" indent="0" algn="just">
              <a:lnSpc>
                <a:spcPct val="100000"/>
              </a:lnSpc>
              <a:buNone/>
            </a:pPr>
            <a:r>
              <a:rPr lang="en-US" sz="2000" dirty="0">
                <a:latin typeface="Times New Roman" panose="02020603050405020304" pitchFamily="18" charset="0"/>
                <a:cs typeface="Times New Roman" panose="02020603050405020304" pitchFamily="18" charset="0"/>
              </a:rPr>
              <a:t>d) Only one person sits between T and S</a:t>
            </a:r>
            <a:endParaRPr lang="en-US" sz="2000" dirty="0">
              <a:latin typeface="Times New Roman" panose="02020603050405020304" pitchFamily="18" charset="0"/>
              <a:cs typeface="Times New Roman" panose="02020603050405020304" pitchFamily="18" charset="0"/>
            </a:endParaRPr>
          </a:p>
          <a:p>
            <a:pPr marL="0" indent="0" algn="just">
              <a:lnSpc>
                <a:spcPct val="100000"/>
              </a:lnSpc>
              <a:buNone/>
            </a:pPr>
            <a:r>
              <a:rPr lang="en-US" sz="2000" dirty="0">
                <a:latin typeface="Times New Roman" panose="02020603050405020304" pitchFamily="18" charset="0"/>
                <a:cs typeface="Times New Roman" panose="02020603050405020304" pitchFamily="18" charset="0"/>
              </a:rPr>
              <a:t>e) None is </a:t>
            </a:r>
            <a:r>
              <a:rPr lang="en-US" sz="2000" dirty="0" smtClean="0">
                <a:latin typeface="Times New Roman" panose="02020603050405020304" pitchFamily="18" charset="0"/>
                <a:cs typeface="Times New Roman" panose="02020603050405020304" pitchFamily="18" charset="0"/>
              </a:rPr>
              <a:t>true</a:t>
            </a:r>
            <a:endParaRPr lang="en-US"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929257" y="6255657"/>
            <a:ext cx="1262743" cy="602342"/>
          </a:xfrm>
          <a:prstGeom prst="rect">
            <a:avLst/>
          </a:prstGeom>
        </p:spPr>
      </p:pic>
      <p:pic>
        <p:nvPicPr>
          <p:cNvPr id="8" name="Picture 7"/>
          <p:cNvPicPr>
            <a:picLocks noChangeAspect="1"/>
          </p:cNvPicPr>
          <p:nvPr/>
        </p:nvPicPr>
        <p:blipFill>
          <a:blip r:embed="rId2"/>
          <a:stretch>
            <a:fillRect/>
          </a:stretch>
        </p:blipFill>
        <p:spPr>
          <a:xfrm>
            <a:off x="5249334" y="2851456"/>
            <a:ext cx="4097866" cy="321067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84515" y="423332"/>
            <a:ext cx="9644742" cy="5832325"/>
          </a:xfrm>
        </p:spPr>
        <p:txBody>
          <a:bodyPr>
            <a:noAutofit/>
          </a:bodyPr>
          <a:lstStyle/>
          <a:p>
            <a:pPr marL="0" indent="0" algn="just">
              <a:lnSpc>
                <a:spcPct val="100000"/>
              </a:lnSpc>
              <a:buNone/>
            </a:pPr>
            <a:r>
              <a:rPr lang="en-US" sz="2000" dirty="0">
                <a:latin typeface="Times New Roman" panose="02020603050405020304" pitchFamily="18" charset="0"/>
                <a:cs typeface="Times New Roman" panose="02020603050405020304" pitchFamily="18" charset="0"/>
              </a:rPr>
              <a:t>2</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If all the persons are made to sit alphabetically </a:t>
            </a:r>
            <a:r>
              <a:rPr lang="en-US" sz="2000" dirty="0" smtClean="0">
                <a:latin typeface="Times New Roman" panose="02020603050405020304" pitchFamily="18" charset="0"/>
                <a:cs typeface="Times New Roman" panose="02020603050405020304" pitchFamily="18" charset="0"/>
              </a:rPr>
              <a:t> from </a:t>
            </a:r>
            <a:r>
              <a:rPr lang="en-US" sz="2000" dirty="0">
                <a:latin typeface="Times New Roman" panose="02020603050405020304" pitchFamily="18" charset="0"/>
                <a:cs typeface="Times New Roman" panose="02020603050405020304" pitchFamily="18" charset="0"/>
              </a:rPr>
              <a:t>D in clockwise direction, then how many </a:t>
            </a:r>
            <a:r>
              <a:rPr lang="en-US" sz="2000" dirty="0" smtClean="0">
                <a:latin typeface="Times New Roman" panose="02020603050405020304" pitchFamily="18" charset="0"/>
                <a:cs typeface="Times New Roman" panose="02020603050405020304" pitchFamily="18" charset="0"/>
              </a:rPr>
              <a:t>persons </a:t>
            </a:r>
            <a:r>
              <a:rPr lang="en-US" sz="2000" dirty="0">
                <a:latin typeface="Times New Roman" panose="02020603050405020304" pitchFamily="18" charset="0"/>
                <a:cs typeface="Times New Roman" panose="02020603050405020304" pitchFamily="18" charset="0"/>
              </a:rPr>
              <a:t>remain unchanged?</a:t>
            </a:r>
            <a:endParaRPr lang="en-US" sz="2000" dirty="0">
              <a:latin typeface="Times New Roman" panose="02020603050405020304" pitchFamily="18" charset="0"/>
              <a:cs typeface="Times New Roman" panose="02020603050405020304" pitchFamily="18" charset="0"/>
            </a:endParaRPr>
          </a:p>
          <a:p>
            <a:pPr marL="457200" indent="-457200" algn="just">
              <a:lnSpc>
                <a:spcPct val="100000"/>
              </a:lnSpc>
              <a:buAutoNum type="alphaLcParenR"/>
            </a:pPr>
            <a:r>
              <a:rPr lang="en-US" sz="2000" dirty="0" smtClean="0">
                <a:latin typeface="Times New Roman" panose="02020603050405020304" pitchFamily="18" charset="0"/>
                <a:cs typeface="Times New Roman" panose="02020603050405020304" pitchFamily="18" charset="0"/>
              </a:rPr>
              <a:t>None</a:t>
            </a:r>
            <a:endParaRPr lang="en-US" sz="2000" dirty="0" smtClean="0">
              <a:latin typeface="Times New Roman" panose="02020603050405020304" pitchFamily="18" charset="0"/>
              <a:cs typeface="Times New Roman" panose="02020603050405020304" pitchFamily="18" charset="0"/>
            </a:endParaRPr>
          </a:p>
          <a:p>
            <a:pPr marL="457200" indent="-457200" algn="just">
              <a:lnSpc>
                <a:spcPct val="100000"/>
              </a:lnSpc>
              <a:buAutoNum type="alphaLcParenR"/>
            </a:pP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One </a:t>
            </a:r>
            <a:endParaRPr lang="en-US" sz="2000" dirty="0" smtClean="0">
              <a:latin typeface="Times New Roman" panose="02020603050405020304" pitchFamily="18" charset="0"/>
              <a:cs typeface="Times New Roman" panose="02020603050405020304" pitchFamily="18" charset="0"/>
            </a:endParaRPr>
          </a:p>
          <a:p>
            <a:pPr marL="457200" indent="-457200" algn="just">
              <a:lnSpc>
                <a:spcPct val="100000"/>
              </a:lnSpc>
              <a:buAutoNum type="alphaLcParenR"/>
            </a:pP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Two </a:t>
            </a:r>
            <a:endParaRPr lang="en-US" sz="2000" dirty="0" smtClean="0">
              <a:latin typeface="Times New Roman" panose="02020603050405020304" pitchFamily="18" charset="0"/>
              <a:cs typeface="Times New Roman" panose="02020603050405020304" pitchFamily="18" charset="0"/>
            </a:endParaRPr>
          </a:p>
          <a:p>
            <a:pPr marL="457200" indent="-457200" algn="just">
              <a:lnSpc>
                <a:spcPct val="100000"/>
              </a:lnSpc>
              <a:buAutoNum type="alphaLcParenR"/>
            </a:pPr>
            <a:r>
              <a:rPr lang="en-US" sz="2000" dirty="0" smtClean="0">
                <a:latin typeface="Times New Roman" panose="02020603050405020304" pitchFamily="18" charset="0"/>
                <a:cs typeface="Times New Roman" panose="02020603050405020304" pitchFamily="18" charset="0"/>
              </a:rPr>
              <a:t>Three</a:t>
            </a:r>
            <a:endParaRPr lang="en-US" sz="2000" dirty="0">
              <a:latin typeface="Times New Roman" panose="02020603050405020304" pitchFamily="18" charset="0"/>
              <a:cs typeface="Times New Roman" panose="02020603050405020304" pitchFamily="18" charset="0"/>
            </a:endParaRPr>
          </a:p>
          <a:p>
            <a:pPr marL="0" indent="0" algn="just">
              <a:lnSpc>
                <a:spcPct val="100000"/>
              </a:lnSpc>
              <a:buNone/>
            </a:pPr>
            <a:r>
              <a:rPr lang="en-US" sz="2000" dirty="0">
                <a:latin typeface="Times New Roman" panose="02020603050405020304" pitchFamily="18" charset="0"/>
                <a:cs typeface="Times New Roman" panose="02020603050405020304" pitchFamily="18" charset="0"/>
              </a:rPr>
              <a:t>e) None of these</a:t>
            </a:r>
            <a:endParaRPr lang="en-IN" sz="2000" dirty="0">
              <a:latin typeface="Times New Roman" panose="02020603050405020304" pitchFamily="18" charset="0"/>
              <a:cs typeface="Times New Roman" panose="02020603050405020304" pitchFamily="18" charset="0"/>
            </a:endParaRPr>
          </a:p>
          <a:p>
            <a:pPr marL="0" indent="0" algn="just">
              <a:lnSpc>
                <a:spcPct val="100000"/>
              </a:lnSpc>
              <a:buNone/>
            </a:pPr>
            <a:r>
              <a:rPr lang="en-US" sz="2000" dirty="0">
                <a:latin typeface="Times New Roman" panose="02020603050405020304" pitchFamily="18" charset="0"/>
                <a:cs typeface="Times New Roman" panose="02020603050405020304" pitchFamily="18" charset="0"/>
              </a:rPr>
              <a:t>3</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Which of the following person sits fifth to the left </a:t>
            </a:r>
            <a:r>
              <a:rPr lang="en-US" sz="2000" dirty="0" smtClean="0">
                <a:latin typeface="Times New Roman" panose="02020603050405020304" pitchFamily="18" charset="0"/>
                <a:cs typeface="Times New Roman" panose="02020603050405020304" pitchFamily="18" charset="0"/>
              </a:rPr>
              <a:t>of </a:t>
            </a:r>
            <a:r>
              <a:rPr lang="en-US" sz="2000" dirty="0">
                <a:latin typeface="Times New Roman" panose="02020603050405020304" pitchFamily="18" charset="0"/>
                <a:cs typeface="Times New Roman" panose="02020603050405020304" pitchFamily="18" charset="0"/>
              </a:rPr>
              <a:t>S?</a:t>
            </a:r>
            <a:endParaRPr lang="en-US" sz="2000" dirty="0">
              <a:latin typeface="Times New Roman" panose="02020603050405020304" pitchFamily="18" charset="0"/>
              <a:cs typeface="Times New Roman" panose="02020603050405020304" pitchFamily="18" charset="0"/>
            </a:endParaRPr>
          </a:p>
          <a:p>
            <a:pPr marL="0" indent="0" algn="just">
              <a:lnSpc>
                <a:spcPct val="100000"/>
              </a:lnSpc>
              <a:buNone/>
            </a:pPr>
            <a:r>
              <a:rPr lang="en-US" sz="2000" dirty="0">
                <a:latin typeface="Times New Roman" panose="02020603050405020304" pitchFamily="18" charset="0"/>
                <a:cs typeface="Times New Roman" panose="02020603050405020304" pitchFamily="18" charset="0"/>
              </a:rPr>
              <a:t>a) Q</a:t>
            </a:r>
            <a:endParaRPr lang="en-US" sz="2000" dirty="0">
              <a:latin typeface="Times New Roman" panose="02020603050405020304" pitchFamily="18" charset="0"/>
              <a:cs typeface="Times New Roman" panose="02020603050405020304" pitchFamily="18" charset="0"/>
            </a:endParaRPr>
          </a:p>
          <a:p>
            <a:pPr marL="0" indent="0" algn="just">
              <a:lnSpc>
                <a:spcPct val="100000"/>
              </a:lnSpc>
              <a:buNone/>
            </a:pPr>
            <a:r>
              <a:rPr lang="en-US" sz="2000" dirty="0">
                <a:latin typeface="Times New Roman" panose="02020603050405020304" pitchFamily="18" charset="0"/>
                <a:cs typeface="Times New Roman" panose="02020603050405020304" pitchFamily="18" charset="0"/>
              </a:rPr>
              <a:t>b) The one who is Immediate left of T</a:t>
            </a:r>
            <a:endParaRPr lang="en-US" sz="2000" dirty="0">
              <a:latin typeface="Times New Roman" panose="02020603050405020304" pitchFamily="18" charset="0"/>
              <a:cs typeface="Times New Roman" panose="02020603050405020304" pitchFamily="18" charset="0"/>
            </a:endParaRPr>
          </a:p>
          <a:p>
            <a:pPr marL="0" indent="0" algn="just">
              <a:lnSpc>
                <a:spcPct val="100000"/>
              </a:lnSpc>
              <a:buNone/>
            </a:pPr>
            <a:r>
              <a:rPr lang="en-US" sz="2000" dirty="0">
                <a:latin typeface="Times New Roman" panose="02020603050405020304" pitchFamily="18" charset="0"/>
                <a:cs typeface="Times New Roman" panose="02020603050405020304" pitchFamily="18" charset="0"/>
              </a:rPr>
              <a:t>c) The one who is Immediate left of Q</a:t>
            </a:r>
            <a:endParaRPr lang="en-US" sz="2000" dirty="0">
              <a:latin typeface="Times New Roman" panose="02020603050405020304" pitchFamily="18" charset="0"/>
              <a:cs typeface="Times New Roman" panose="02020603050405020304" pitchFamily="18" charset="0"/>
            </a:endParaRPr>
          </a:p>
          <a:p>
            <a:pPr marL="0" indent="0" algn="just">
              <a:lnSpc>
                <a:spcPct val="100000"/>
              </a:lnSpc>
              <a:buNone/>
            </a:pPr>
            <a:r>
              <a:rPr lang="en-US" sz="2000" dirty="0">
                <a:latin typeface="Times New Roman" panose="02020603050405020304" pitchFamily="18" charset="0"/>
                <a:cs typeface="Times New Roman" panose="02020603050405020304" pitchFamily="18" charset="0"/>
              </a:rPr>
              <a:t>d) The one who is Second to the right of D</a:t>
            </a:r>
            <a:endParaRPr lang="en-US" sz="2000" dirty="0">
              <a:latin typeface="Times New Roman" panose="02020603050405020304" pitchFamily="18" charset="0"/>
              <a:cs typeface="Times New Roman" panose="02020603050405020304" pitchFamily="18" charset="0"/>
            </a:endParaRPr>
          </a:p>
          <a:p>
            <a:pPr marL="0" indent="0" algn="just">
              <a:lnSpc>
                <a:spcPct val="100000"/>
              </a:lnSpc>
              <a:buNone/>
            </a:pPr>
            <a:r>
              <a:rPr lang="en-US" sz="2000" dirty="0">
                <a:latin typeface="Times New Roman" panose="02020603050405020304" pitchFamily="18" charset="0"/>
                <a:cs typeface="Times New Roman" panose="02020603050405020304" pitchFamily="18" charset="0"/>
              </a:rPr>
              <a:t>e) None of </a:t>
            </a:r>
            <a:r>
              <a:rPr lang="en-US" sz="2000" dirty="0" smtClean="0">
                <a:latin typeface="Times New Roman" panose="02020603050405020304" pitchFamily="18" charset="0"/>
                <a:cs typeface="Times New Roman" panose="02020603050405020304" pitchFamily="18" charset="0"/>
              </a:rPr>
              <a:t>these</a:t>
            </a:r>
            <a:endParaRPr lang="en-US"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929257" y="6255657"/>
            <a:ext cx="1262743" cy="602342"/>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676400"/>
            <a:ext cx="10972800" cy="4379426"/>
          </a:xfrm>
        </p:spPr>
        <p:txBody>
          <a:bodyPr>
            <a:normAutofit fontScale="92500" lnSpcReduction="10000"/>
          </a:bodyPr>
          <a:lstStyle/>
          <a:p>
            <a:pPr algn="just"/>
            <a:r>
              <a:rPr lang="en-US" dirty="0">
                <a:latin typeface="Times New Roman" panose="02020603050405020304" pitchFamily="18" charset="0"/>
                <a:cs typeface="Times New Roman" panose="02020603050405020304" pitchFamily="18" charset="0"/>
              </a:rPr>
              <a:t>There are nine persons P, Q, R, S, T, U, V, W and X sitting on the corners of two different polygons of which one is square and other is pentagon. Both the polygon is concentric such that Square is inside the pentagon</a:t>
            </a:r>
            <a:r>
              <a:rPr lang="en-US" dirty="0" smtClean="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pPr marL="0" indent="0" algn="just">
              <a:buNone/>
            </a:pPr>
            <a:r>
              <a:rPr lang="en-US" dirty="0" smtClean="0">
                <a:latin typeface="Times New Roman" panose="02020603050405020304" pitchFamily="18" charset="0"/>
                <a:cs typeface="Times New Roman" panose="02020603050405020304" pitchFamily="18" charset="0"/>
              </a:rPr>
              <a:t>   </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All </a:t>
            </a:r>
            <a:r>
              <a:rPr lang="en-US" dirty="0">
                <a:latin typeface="Times New Roman" panose="02020603050405020304" pitchFamily="18" charset="0"/>
                <a:cs typeface="Times New Roman" panose="02020603050405020304" pitchFamily="18" charset="0"/>
              </a:rPr>
              <a:t>the persons are facing inside the polygon. S is sitting third to the right of X. X is exactly ahead or behind of R. W is sitting third to the left of R. T is the immediate neighbour of R. P is not the immediate neighbour of U. V sits on the immediate left of Q. U is neither the immediate neighbour of T nor X. </a:t>
            </a:r>
            <a:endParaRPr lang="en-IN" dirty="0">
              <a:latin typeface="Times New Roman" panose="02020603050405020304" pitchFamily="18" charset="0"/>
              <a:cs typeface="Times New Roman" panose="02020603050405020304" pitchFamily="18" charset="0"/>
            </a:endParaRPr>
          </a:p>
        </p:txBody>
      </p:sp>
      <p:pic>
        <p:nvPicPr>
          <p:cNvPr id="14" name="Picture 1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34600" y="5682222"/>
            <a:ext cx="2057400" cy="1217981"/>
          </a:xfrm>
          <a:prstGeom prst="rect">
            <a:avLst/>
          </a:prstGeom>
        </p:spPr>
      </p:pic>
      <p:sp>
        <p:nvSpPr>
          <p:cNvPr id="5" name="Title 1"/>
          <p:cNvSpPr>
            <a:spLocks noGrp="1"/>
          </p:cNvSpPr>
          <p:nvPr>
            <p:ph type="title"/>
          </p:nvPr>
        </p:nvSpPr>
        <p:spPr>
          <a:xfrm>
            <a:off x="0" y="0"/>
            <a:ext cx="12192000" cy="1143000"/>
          </a:xfrm>
          <a:solidFill>
            <a:schemeClr val="accent1">
              <a:lumMod val="60000"/>
              <a:lumOff val="40000"/>
            </a:schemeClr>
          </a:solidFill>
          <a:ln>
            <a:solidFill>
              <a:schemeClr val="accent1">
                <a:lumMod val="75000"/>
              </a:schemeClr>
            </a:solidFill>
          </a:ln>
        </p:spPr>
        <p:txBody>
          <a:bodyPr>
            <a:normAutofit/>
          </a:bodyPr>
          <a:lstStyle/>
          <a:p>
            <a:pPr algn="ctr"/>
            <a:r>
              <a:rPr lang="en-US" sz="3600" b="1" dirty="0" smtClean="0">
                <a:latin typeface="Times New Roman" panose="02020603050405020304" pitchFamily="18" charset="0"/>
                <a:cs typeface="Times New Roman" panose="02020603050405020304" pitchFamily="18" charset="0"/>
              </a:rPr>
              <a:t>QUESTION 3</a:t>
            </a:r>
            <a:endParaRPr lang="en-IN" sz="3600"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457201"/>
            <a:ext cx="10972800" cy="6096000"/>
          </a:xfrm>
        </p:spPr>
        <p:txBody>
          <a:bodyPr>
            <a:noAutofit/>
          </a:bodyPr>
          <a:lstStyle/>
          <a:p>
            <a:pPr marL="76200" indent="0">
              <a:buNone/>
            </a:pP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1) Who </a:t>
            </a:r>
            <a:r>
              <a:rPr lang="en-US" sz="2400" dirty="0">
                <a:latin typeface="Times New Roman" panose="02020603050405020304" pitchFamily="18" charset="0"/>
                <a:cs typeface="Times New Roman" panose="02020603050405020304" pitchFamily="18" charset="0"/>
              </a:rPr>
              <a:t>among the following sits second to the right of </a:t>
            </a:r>
            <a:r>
              <a:rPr lang="en-US" sz="2400" dirty="0" smtClean="0">
                <a:latin typeface="Times New Roman" panose="02020603050405020304" pitchFamily="18" charset="0"/>
                <a:cs typeface="Times New Roman" panose="02020603050405020304" pitchFamily="18" charset="0"/>
              </a:rPr>
              <a:t>U </a:t>
            </a:r>
            <a:r>
              <a:rPr lang="en-US" sz="2400" dirty="0">
                <a:latin typeface="Times New Roman" panose="02020603050405020304" pitchFamily="18" charset="0"/>
                <a:cs typeface="Times New Roman" panose="02020603050405020304" pitchFamily="18" charset="0"/>
              </a:rPr>
              <a:t>after arrangement?</a:t>
            </a:r>
            <a:endParaRPr lang="en-US" sz="2400" dirty="0">
              <a:latin typeface="Times New Roman" panose="02020603050405020304" pitchFamily="18" charset="0"/>
              <a:cs typeface="Times New Roman" panose="02020603050405020304" pitchFamily="18" charset="0"/>
            </a:endParaRPr>
          </a:p>
          <a:p>
            <a:pPr marL="76200" indent="0">
              <a:buNone/>
            </a:pPr>
            <a:r>
              <a:rPr lang="en-US" sz="2400" dirty="0">
                <a:latin typeface="Times New Roman" panose="02020603050405020304" pitchFamily="18" charset="0"/>
                <a:cs typeface="Times New Roman" panose="02020603050405020304" pitchFamily="18" charset="0"/>
              </a:rPr>
              <a:t>(a) Q</a:t>
            </a:r>
            <a:endParaRPr lang="en-US" sz="2400" dirty="0">
              <a:latin typeface="Times New Roman" panose="02020603050405020304" pitchFamily="18" charset="0"/>
              <a:cs typeface="Times New Roman" panose="02020603050405020304" pitchFamily="18" charset="0"/>
            </a:endParaRPr>
          </a:p>
          <a:p>
            <a:pPr marL="76200" indent="0">
              <a:buNone/>
            </a:pPr>
            <a:r>
              <a:rPr lang="en-US" sz="2400" dirty="0">
                <a:latin typeface="Times New Roman" panose="02020603050405020304" pitchFamily="18" charset="0"/>
                <a:cs typeface="Times New Roman" panose="02020603050405020304" pitchFamily="18" charset="0"/>
              </a:rPr>
              <a:t>(b) R</a:t>
            </a:r>
            <a:endParaRPr lang="en-US" sz="2400" dirty="0">
              <a:latin typeface="Times New Roman" panose="02020603050405020304" pitchFamily="18" charset="0"/>
              <a:cs typeface="Times New Roman" panose="02020603050405020304" pitchFamily="18" charset="0"/>
            </a:endParaRPr>
          </a:p>
          <a:p>
            <a:pPr marL="76200" indent="0">
              <a:buNone/>
            </a:pPr>
            <a:r>
              <a:rPr lang="en-US" sz="2400" dirty="0">
                <a:latin typeface="Times New Roman" panose="02020603050405020304" pitchFamily="18" charset="0"/>
                <a:cs typeface="Times New Roman" panose="02020603050405020304" pitchFamily="18" charset="0"/>
              </a:rPr>
              <a:t>(c) P</a:t>
            </a:r>
            <a:endParaRPr lang="en-US" sz="2400" dirty="0">
              <a:latin typeface="Times New Roman" panose="02020603050405020304" pitchFamily="18" charset="0"/>
              <a:cs typeface="Times New Roman" panose="02020603050405020304" pitchFamily="18" charset="0"/>
            </a:endParaRPr>
          </a:p>
          <a:p>
            <a:pPr marL="76200" indent="0">
              <a:buNone/>
            </a:pPr>
            <a:r>
              <a:rPr lang="en-US" sz="2400" dirty="0">
                <a:latin typeface="Times New Roman" panose="02020603050405020304" pitchFamily="18" charset="0"/>
                <a:cs typeface="Times New Roman" panose="02020603050405020304" pitchFamily="18" charset="0"/>
              </a:rPr>
              <a:t>(d) T</a:t>
            </a:r>
            <a:endParaRPr lang="en-US" sz="2400" dirty="0">
              <a:latin typeface="Times New Roman" panose="02020603050405020304" pitchFamily="18" charset="0"/>
              <a:cs typeface="Times New Roman" panose="02020603050405020304" pitchFamily="18" charset="0"/>
            </a:endParaRPr>
          </a:p>
          <a:p>
            <a:pPr marL="76200" indent="0">
              <a:buNone/>
            </a:pPr>
            <a:r>
              <a:rPr lang="en-US" sz="2400" dirty="0">
                <a:latin typeface="Times New Roman" panose="02020603050405020304" pitchFamily="18" charset="0"/>
                <a:cs typeface="Times New Roman" panose="02020603050405020304" pitchFamily="18" charset="0"/>
              </a:rPr>
              <a:t>(e) V</a:t>
            </a:r>
            <a:endParaRPr lang="en-US" sz="2400" dirty="0">
              <a:latin typeface="Times New Roman" panose="02020603050405020304" pitchFamily="18" charset="0"/>
              <a:cs typeface="Times New Roman" panose="02020603050405020304" pitchFamily="18" charset="0"/>
            </a:endParaRPr>
          </a:p>
          <a:p>
            <a:pPr marL="76200" indent="0">
              <a:buNone/>
            </a:pPr>
            <a:r>
              <a:rPr lang="en-US" sz="2400" dirty="0" smtClean="0">
                <a:latin typeface="Times New Roman" panose="02020603050405020304" pitchFamily="18" charset="0"/>
                <a:cs typeface="Times New Roman" panose="02020603050405020304" pitchFamily="18" charset="0"/>
              </a:rPr>
              <a:t>2)  </a:t>
            </a:r>
            <a:r>
              <a:rPr lang="en-US" sz="2400" dirty="0">
                <a:latin typeface="Times New Roman" panose="02020603050405020304" pitchFamily="18" charset="0"/>
                <a:cs typeface="Times New Roman" panose="02020603050405020304" pitchFamily="18" charset="0"/>
              </a:rPr>
              <a:t>How many persons are sitting between R and W in </a:t>
            </a:r>
            <a:r>
              <a:rPr lang="en-US" sz="2400" dirty="0" smtClean="0">
                <a:latin typeface="Times New Roman" panose="02020603050405020304" pitchFamily="18" charset="0"/>
                <a:cs typeface="Times New Roman" panose="02020603050405020304" pitchFamily="18" charset="0"/>
              </a:rPr>
              <a:t>final </a:t>
            </a:r>
            <a:r>
              <a:rPr lang="en-US" sz="2400" dirty="0">
                <a:latin typeface="Times New Roman" panose="02020603050405020304" pitchFamily="18" charset="0"/>
                <a:cs typeface="Times New Roman" panose="02020603050405020304" pitchFamily="18" charset="0"/>
              </a:rPr>
              <a:t>arrangement when counted to the right of W.</a:t>
            </a:r>
            <a:endParaRPr lang="en-US" sz="2400" dirty="0">
              <a:latin typeface="Times New Roman" panose="02020603050405020304" pitchFamily="18" charset="0"/>
              <a:cs typeface="Times New Roman" panose="02020603050405020304" pitchFamily="18" charset="0"/>
            </a:endParaRPr>
          </a:p>
          <a:p>
            <a:pPr marL="76200" indent="0">
              <a:buNone/>
            </a:pPr>
            <a:r>
              <a:rPr lang="en-US" sz="2400" dirty="0">
                <a:latin typeface="Times New Roman" panose="02020603050405020304" pitchFamily="18" charset="0"/>
                <a:cs typeface="Times New Roman" panose="02020603050405020304" pitchFamily="18" charset="0"/>
              </a:rPr>
              <a:t>(a) 1</a:t>
            </a:r>
            <a:endParaRPr lang="en-US" sz="2400" dirty="0">
              <a:latin typeface="Times New Roman" panose="02020603050405020304" pitchFamily="18" charset="0"/>
              <a:cs typeface="Times New Roman" panose="02020603050405020304" pitchFamily="18" charset="0"/>
            </a:endParaRPr>
          </a:p>
          <a:p>
            <a:pPr marL="76200" indent="0">
              <a:buNone/>
            </a:pPr>
            <a:r>
              <a:rPr lang="en-US" sz="2400" dirty="0">
                <a:latin typeface="Times New Roman" panose="02020603050405020304" pitchFamily="18" charset="0"/>
                <a:cs typeface="Times New Roman" panose="02020603050405020304" pitchFamily="18" charset="0"/>
              </a:rPr>
              <a:t>(b) 4</a:t>
            </a:r>
            <a:endParaRPr lang="en-US" sz="2400" dirty="0">
              <a:latin typeface="Times New Roman" panose="02020603050405020304" pitchFamily="18" charset="0"/>
              <a:cs typeface="Times New Roman" panose="02020603050405020304" pitchFamily="18" charset="0"/>
            </a:endParaRPr>
          </a:p>
          <a:p>
            <a:pPr marL="76200" indent="0">
              <a:buNone/>
            </a:pPr>
            <a:r>
              <a:rPr lang="en-US" sz="2400" dirty="0">
                <a:latin typeface="Times New Roman" panose="02020603050405020304" pitchFamily="18" charset="0"/>
                <a:cs typeface="Times New Roman" panose="02020603050405020304" pitchFamily="18" charset="0"/>
              </a:rPr>
              <a:t>(c) 3</a:t>
            </a:r>
            <a:endParaRPr lang="en-US" sz="2400" dirty="0">
              <a:latin typeface="Times New Roman" panose="02020603050405020304" pitchFamily="18" charset="0"/>
              <a:cs typeface="Times New Roman" panose="02020603050405020304" pitchFamily="18" charset="0"/>
            </a:endParaRPr>
          </a:p>
          <a:p>
            <a:pPr marL="76200" indent="0">
              <a:buNone/>
            </a:pPr>
            <a:r>
              <a:rPr lang="en-US" sz="2400" dirty="0">
                <a:latin typeface="Times New Roman" panose="02020603050405020304" pitchFamily="18" charset="0"/>
                <a:cs typeface="Times New Roman" panose="02020603050405020304" pitchFamily="18" charset="0"/>
              </a:rPr>
              <a:t>(d) 2</a:t>
            </a:r>
            <a:endParaRPr lang="en-US" sz="2400" dirty="0">
              <a:latin typeface="Times New Roman" panose="02020603050405020304" pitchFamily="18" charset="0"/>
              <a:cs typeface="Times New Roman" panose="02020603050405020304" pitchFamily="18" charset="0"/>
            </a:endParaRPr>
          </a:p>
          <a:p>
            <a:pPr marL="76200" indent="0">
              <a:buNone/>
            </a:pPr>
            <a:r>
              <a:rPr lang="en-US" sz="2400" dirty="0">
                <a:latin typeface="Times New Roman" panose="02020603050405020304" pitchFamily="18" charset="0"/>
                <a:cs typeface="Times New Roman" panose="02020603050405020304" pitchFamily="18" charset="0"/>
              </a:rPr>
              <a:t>(e) 5</a:t>
            </a:r>
            <a:endParaRPr lang="en-US"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34600" y="5716219"/>
            <a:ext cx="2057400" cy="1217981"/>
          </a:xfrm>
          <a:prstGeom prst="rect">
            <a:avLst/>
          </a:prstGeom>
        </p:spPr>
      </p:pic>
      <p:pic>
        <p:nvPicPr>
          <p:cNvPr id="2" name="Picture 1"/>
          <p:cNvPicPr>
            <a:picLocks noChangeAspect="1"/>
          </p:cNvPicPr>
          <p:nvPr/>
        </p:nvPicPr>
        <p:blipFill>
          <a:blip r:embed="rId2"/>
          <a:stretch>
            <a:fillRect/>
          </a:stretch>
        </p:blipFill>
        <p:spPr>
          <a:xfrm>
            <a:off x="3200400" y="3695701"/>
            <a:ext cx="4876800" cy="304800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18945</Words>
  <Application>WPS Presentation</Application>
  <PresentationFormat>Widescreen</PresentationFormat>
  <Paragraphs>386</Paragraphs>
  <Slides>47</Slides>
  <Notes>43</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47</vt:i4>
      </vt:variant>
    </vt:vector>
  </HeadingPairs>
  <TitlesOfParts>
    <vt:vector size="62" baseType="lpstr">
      <vt:lpstr>Arial</vt:lpstr>
      <vt:lpstr>SimSun</vt:lpstr>
      <vt:lpstr>Wingdings</vt:lpstr>
      <vt:lpstr>Arial</vt:lpstr>
      <vt:lpstr>Calibri</vt:lpstr>
      <vt:lpstr>Times New Roman</vt:lpstr>
      <vt:lpstr>Microsoft YaHei</vt:lpstr>
      <vt:lpstr>Arial Unicode MS</vt:lpstr>
      <vt:lpstr>__Inter_556910</vt:lpstr>
      <vt:lpstr>Segoe Print</vt:lpstr>
      <vt:lpstr>Calibri</vt:lpstr>
      <vt:lpstr>Verdana</vt:lpstr>
      <vt:lpstr>Nunito Sans</vt:lpstr>
      <vt:lpstr>Office Theme</vt:lpstr>
      <vt:lpstr>1_Office Theme</vt:lpstr>
      <vt:lpstr>PowerPoint 演示文稿</vt:lpstr>
      <vt:lpstr>CIRCULAR &amp; MULTI SHAPE ARRANGEMENT</vt:lpstr>
      <vt:lpstr>QUESTION 1</vt:lpstr>
      <vt:lpstr>PowerPoint 演示文稿</vt:lpstr>
      <vt:lpstr>QUESTION 2</vt:lpstr>
      <vt:lpstr>PowerPoint 演示文稿</vt:lpstr>
      <vt:lpstr>PowerPoint 演示文稿</vt:lpstr>
      <vt:lpstr>QUESTION 3</vt:lpstr>
      <vt:lpstr>PowerPoint 演示文稿</vt:lpstr>
      <vt:lpstr>QUESTION 4</vt:lpstr>
      <vt:lpstr>PowerPoint 演示文稿</vt:lpstr>
      <vt:lpstr>PowerPoint 演示文稿</vt:lpstr>
      <vt:lpstr>QUESTION 5</vt:lpstr>
      <vt:lpstr>PowerPoint 演示文稿</vt:lpstr>
      <vt:lpstr>PowerPoint 演示文稿</vt:lpstr>
      <vt:lpstr>QUESTION 6</vt:lpstr>
      <vt:lpstr>PowerPoint 演示文稿</vt:lpstr>
      <vt:lpstr>QUESTION 7</vt:lpstr>
      <vt:lpstr>PowerPoint 演示文稿</vt:lpstr>
      <vt:lpstr>QUESTION 8</vt:lpstr>
      <vt:lpstr>PowerPoint 演示文稿</vt:lpstr>
      <vt:lpstr>PowerPoint 演示文稿</vt:lpstr>
      <vt:lpstr>QUESTION 9</vt:lpstr>
      <vt:lpstr>PowerPoint 演示文稿</vt:lpstr>
      <vt:lpstr>QUESTION 10</vt:lpstr>
      <vt:lpstr>PowerPoint 演示文稿</vt:lpstr>
      <vt:lpstr>QUESTION 11</vt:lpstr>
      <vt:lpstr>PowerPoint 演示文稿</vt:lpstr>
      <vt:lpstr> QUESTION 12</vt:lpstr>
      <vt:lpstr>PowerPoint 演示文稿</vt:lpstr>
      <vt:lpstr>QUESTION 13</vt:lpstr>
      <vt:lpstr>QUESTION 14</vt:lpstr>
      <vt:lpstr>PowerPoint 演示文稿</vt:lpstr>
      <vt:lpstr>QUESTION 15</vt:lpstr>
      <vt:lpstr>PowerPoint 演示文稿</vt:lpstr>
      <vt:lpstr>QUESTION 16 </vt:lpstr>
      <vt:lpstr>PowerPoint 演示文稿</vt:lpstr>
      <vt:lpstr>QUESTION 17</vt:lpstr>
      <vt:lpstr>PowerPoint 演示文稿</vt:lpstr>
      <vt:lpstr>QUESTION 18</vt:lpstr>
      <vt:lpstr>PowerPoint 演示文稿</vt:lpstr>
      <vt:lpstr>PowerPoint 演示文稿</vt:lpstr>
      <vt:lpstr>QUESTION 19</vt:lpstr>
      <vt:lpstr>PowerPoint 演示文稿</vt:lpstr>
      <vt:lpstr>QUESTION 20</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FACE-45</dc:creator>
  <cp:lastModifiedBy>Keerthika</cp:lastModifiedBy>
  <cp:revision>489</cp:revision>
  <dcterms:created xsi:type="dcterms:W3CDTF">2006-08-16T00:00:00Z</dcterms:created>
  <dcterms:modified xsi:type="dcterms:W3CDTF">2024-10-07T07:53:16Z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1033-12.2.0.18283</vt:lpwstr>
  </property>
  <property fmtid="{D5CDD505-2E9C-101B-9397-08002B2CF9AE}" pid="3" name="ICV">
    <vt:lpwstr>F04CAD80F8FC45A1AA24C994C045640A_12</vt:lpwstr>
  </property>
</Properties>
</file>